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7" r:id="rId2"/>
    <p:sldId id="491" r:id="rId3"/>
    <p:sldId id="344" r:id="rId4"/>
    <p:sldId id="473" r:id="rId5"/>
    <p:sldId id="474" r:id="rId6"/>
    <p:sldId id="417" r:id="rId7"/>
    <p:sldId id="475" r:id="rId8"/>
    <p:sldId id="422" r:id="rId9"/>
    <p:sldId id="493" r:id="rId10"/>
    <p:sldId id="497" r:id="rId11"/>
    <p:sldId id="495" r:id="rId12"/>
    <p:sldId id="494" r:id="rId13"/>
    <p:sldId id="496" r:id="rId14"/>
    <p:sldId id="418" r:id="rId15"/>
    <p:sldId id="419" r:id="rId16"/>
    <p:sldId id="476" r:id="rId17"/>
    <p:sldId id="429" r:id="rId18"/>
    <p:sldId id="430" r:id="rId19"/>
    <p:sldId id="477" r:id="rId20"/>
    <p:sldId id="432" r:id="rId21"/>
    <p:sldId id="433" r:id="rId22"/>
    <p:sldId id="489" r:id="rId23"/>
    <p:sldId id="436" r:id="rId24"/>
    <p:sldId id="438" r:id="rId25"/>
    <p:sldId id="483" r:id="rId26"/>
    <p:sldId id="492" r:id="rId27"/>
    <p:sldId id="478" r:id="rId28"/>
    <p:sldId id="480" r:id="rId29"/>
    <p:sldId id="441" r:id="rId30"/>
    <p:sldId id="482" r:id="rId31"/>
    <p:sldId id="442" r:id="rId32"/>
    <p:sldId id="443" r:id="rId33"/>
    <p:sldId id="440" r:id="rId34"/>
    <p:sldId id="487" r:id="rId35"/>
    <p:sldId id="455" r:id="rId36"/>
    <p:sldId id="498" r:id="rId37"/>
    <p:sldId id="458" r:id="rId38"/>
    <p:sldId id="501" r:id="rId39"/>
    <p:sldId id="502" r:id="rId40"/>
    <p:sldId id="488" r:id="rId41"/>
    <p:sldId id="499" r:id="rId42"/>
    <p:sldId id="500" r:id="rId43"/>
    <p:sldId id="466" r:id="rId44"/>
    <p:sldId id="461" r:id="rId45"/>
    <p:sldId id="467" r:id="rId46"/>
    <p:sldId id="469" r:id="rId47"/>
    <p:sldId id="464" r:id="rId48"/>
    <p:sldId id="465" r:id="rId49"/>
    <p:sldId id="470" r:id="rId50"/>
    <p:sldId id="416" r:id="rId51"/>
    <p:sldId id="293" r:id="rId5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FFFF66"/>
    <a:srgbClr val="FF9999"/>
    <a:srgbClr val="FF5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2A2FE-5A09-4BA0-9B13-505D7D51BA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BE9E-F0A8-4155-9BF3-CD406CD3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5692E050-B469-4328-826F-0D72E8EC8EF0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CCD3BEBB-95E5-4584-AB0C-AB93698AA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8B782-19E9-4A67-937E-C1D7288B5F8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0CC64-FDA4-4460-B928-DF7142D8E27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3F21C-6129-44A5-8738-A41606E2E6A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90E57-21C6-4FC7-B081-2E5BE17D5B4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944A5-665C-402D-9376-D4459FAFE3F1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22277-A13E-4911-9F75-2C7770D5F309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22277-A13E-4911-9F75-2C7770D5F309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9632F-3D20-411E-B4A9-FEBEBF1CA32F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E01F6-18F5-4109-9AC6-1F95FC1E488F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83899-DA13-41D1-A7DB-82B5154F601D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671ED-7B52-41A9-BAF6-ED8AE98731DE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CE0F7-4B35-4578-BF3D-36C8883DBA2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4BA91-D65B-44ED-94CB-CB2DACBDBFB8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DDF10-C3C3-4E0B-ABD9-967B118A29FA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0CFAF-2F77-47AF-B7F1-E83F81C7460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56C36-9019-4458-BD65-40704B28785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61114-0885-42EF-973C-2315FD461C5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BE8FD-2F6E-4876-83F6-559B0498EC5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5D52B-3377-43DF-AE92-135A3E4DD91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692CF-B30B-48D7-970E-2B1D308DC9A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53680-6811-4632-B2A5-3EBC9EA82FF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2pPr>
              <a:buClr>
                <a:schemeClr val="bg2">
                  <a:lumMod val="20000"/>
                  <a:lumOff val="80000"/>
                </a:schemeClr>
              </a:buClr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B5C78B-0C18-4B97-9653-40674D8C814E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mupdate.com/wp-content/uploads/2013/05/useful-java-appl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80" y="838200"/>
            <a:ext cx="8367520" cy="53088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CS-0401</a:t>
            </a:r>
          </a:p>
          <a:p>
            <a:r>
              <a:rPr lang="en-US" sz="2400" b="1" cap="all" dirty="0" smtClean="0"/>
              <a:t>INTERMEDIATE PROGRAMMING </a:t>
            </a:r>
            <a:br>
              <a:rPr lang="en-US" sz="2400" b="1" cap="all" dirty="0" smtClean="0"/>
            </a:br>
            <a:r>
              <a:rPr lang="en-US" sz="2400" b="1" cap="all" dirty="0" smtClean="0"/>
              <a:t>USING JAVA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962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Prof. Dr. Paulo </a:t>
            </a:r>
            <a:r>
              <a:rPr lang="en-US" sz="2400" b="1" dirty="0" err="1" smtClean="0"/>
              <a:t>Brasko</a:t>
            </a:r>
            <a:r>
              <a:rPr lang="en-US" sz="2400" b="1" dirty="0" smtClean="0"/>
              <a:t> Ferreira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33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Spring 2018</a:t>
            </a:r>
            <a:endParaRPr lang="en-US" sz="24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is an Object, not a primitive variable!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right and wrong way of comparing objects, such as a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238" y="609600"/>
            <a:ext cx="1983309" cy="210026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356285" y="4853141"/>
            <a:ext cx="37162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33" y="3259067"/>
            <a:ext cx="2057400" cy="15109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38184" y="3282482"/>
            <a:ext cx="4421708" cy="1323439"/>
            <a:chOff x="152401" y="3759700"/>
            <a:chExt cx="4421708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152401" y="3759700"/>
              <a:ext cx="2817256" cy="132343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 reference to where the elephant object is placed in the memory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en-US" sz="2000" b="1" dirty="0" smtClean="0">
                  <a:solidFill>
                    <a:schemeClr val="bg1"/>
                  </a:solidFill>
                </a:rPr>
                <a:t>Elephant@</a:t>
              </a:r>
              <a:r>
                <a:rPr lang="en-US" sz="2000" b="1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0x12EF05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354909" y="4199021"/>
              <a:ext cx="1219200" cy="4447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39106" y="5486400"/>
            <a:ext cx="1402962" cy="1066800"/>
            <a:chOff x="953323" y="5486400"/>
            <a:chExt cx="1402962" cy="106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323" y="5486400"/>
              <a:ext cx="1402962" cy="10668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318814" y="6019800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66"/>
                  </a:solidFill>
                </a:rPr>
                <a:t>long</a:t>
              </a:r>
              <a:endParaRPr lang="en-US" dirty="0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31" y="609600"/>
            <a:ext cx="2057400" cy="1510903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4963238" y="609600"/>
            <a:ext cx="1983309" cy="2100262"/>
          </a:xfrm>
          <a:prstGeom prst="noSmoking">
            <a:avLst>
              <a:gd name="adj" fmla="val 72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93603" y="4282218"/>
            <a:ext cx="3217547" cy="3139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String </a:t>
            </a:r>
            <a:r>
              <a:rPr lang="en-US" dirty="0" smtClean="0">
                <a:latin typeface="Courier New" pitchFamily="49" charset="0"/>
              </a:rPr>
              <a:t>name3 </a:t>
            </a:r>
            <a:r>
              <a:rPr lang="en-US" dirty="0">
                <a:latin typeface="Courier New" pitchFamily="49" charset="0"/>
              </a:rPr>
              <a:t>= “John”;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Comparing References instead of Values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58578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755980" y="2286000"/>
            <a:ext cx="37162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3624" y="1738313"/>
            <a:ext cx="2016334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String@87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60296" y="1738313"/>
            <a:ext cx="1219200" cy="44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01" y="2919259"/>
            <a:ext cx="1402962" cy="106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883052">
            <a:off x="1519333" y="337658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  <a:latin typeface="+mj-lt"/>
              </a:rPr>
              <a:t>name1</a:t>
            </a:r>
            <a:endParaRPr lang="en-US" dirty="0">
              <a:latin typeface="+mj-l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450803" y="5152211"/>
            <a:ext cx="37162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8447" y="4604524"/>
            <a:ext cx="2016334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String@A9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ight Arrow 22"/>
          <p:cNvSpPr/>
          <p:nvPr/>
        </p:nvSpPr>
        <p:spPr>
          <a:xfrm rot="20092219">
            <a:off x="2799253" y="4059819"/>
            <a:ext cx="1219200" cy="44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24" y="5785470"/>
            <a:ext cx="1402962" cy="1066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943754">
            <a:off x="1215666" y="6203201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66"/>
                </a:solidFill>
                <a:latin typeface="+mj-lt"/>
              </a:rPr>
              <a:t>name2</a:t>
            </a:r>
            <a:endParaRPr lang="en-US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170" y="1184380"/>
            <a:ext cx="3217547" cy="3139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String name1 = “John”;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32682" y="4651877"/>
            <a:ext cx="280397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if(name1 == name3)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14606" y="5071010"/>
            <a:ext cx="2252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</a:rPr>
              <a:t>if(x87 </a:t>
            </a:r>
            <a:r>
              <a:rPr lang="en-US" dirty="0">
                <a:latin typeface="Courier New" pitchFamily="49" charset="0"/>
              </a:rPr>
              <a:t>== </a:t>
            </a:r>
            <a:r>
              <a:rPr lang="en-US" dirty="0" smtClean="0">
                <a:latin typeface="Courier New" pitchFamily="49" charset="0"/>
              </a:rPr>
              <a:t>xA9)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14606" y="5600804"/>
            <a:ext cx="33554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</a:rPr>
              <a:t>if(name1.equals(name2)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14606" y="6013173"/>
            <a:ext cx="376898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</a:rPr>
              <a:t>“John” is equal to “John”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43651" y="1829907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J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5124" y="1833317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45971" y="1829907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2390" y="1828800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5995" y="3821991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J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3400" y="3825401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60324" y="3821991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5124" y="3820884"/>
            <a:ext cx="29267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7" grpId="0" animBg="1"/>
      <p:bldP spid="8" grpId="0" animBg="1"/>
      <p:bldP spid="11" grpId="0"/>
      <p:bldP spid="20" grpId="0" animBg="1"/>
      <p:bldP spid="22" grpId="0" animBg="1"/>
      <p:bldP spid="23" grpId="0" animBg="1"/>
      <p:bldP spid="26" grpId="0"/>
      <p:bldP spid="12" grpId="0" animBg="1"/>
      <p:bldP spid="27" grpId="0" animBg="1"/>
      <p:bldP spid="30" grpId="0" animBg="1"/>
      <p:bldP spid="31" grpId="0" animBg="1"/>
      <p:bldP spid="32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This was true for Strings until recently…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7" y="1490330"/>
            <a:ext cx="863830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18004" y="2590800"/>
            <a:ext cx="158779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4267200"/>
            <a:ext cx="7696200" cy="499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Flowcharts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statements </a:t>
            </a:r>
            <a:r>
              <a:rPr lang="en-US" dirty="0"/>
              <a:t>can be </a:t>
            </a:r>
            <a:r>
              <a:rPr lang="en-US" dirty="0" smtClean="0"/>
              <a:t>modeled </a:t>
            </a:r>
            <a:r>
              <a:rPr lang="en-US" dirty="0"/>
              <a:t>as a flow chart.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A418D9E3-F8D9-4380-88A0-E11BAAA29C27}" type="slidenum">
              <a:rPr lang="en-US">
                <a:latin typeface="+mj-lt"/>
              </a:rPr>
              <a:pPr>
                <a:defRPr/>
              </a:pPr>
              <a:t>14</a:t>
            </a:fld>
            <a:endParaRPr lang="en-US">
              <a:latin typeface="+mj-lt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10200" y="2209800"/>
            <a:ext cx="3551237" cy="3995737"/>
            <a:chOff x="2803" y="1371"/>
            <a:chExt cx="2237" cy="2517"/>
          </a:xfrm>
        </p:grpSpPr>
        <p:sp>
          <p:nvSpPr>
            <p:cNvPr id="7175" name="Rectangle 4"/>
            <p:cNvSpPr>
              <a:spLocks noChangeArrowheads="1"/>
            </p:cNvSpPr>
            <p:nvPr/>
          </p:nvSpPr>
          <p:spPr bwMode="auto">
            <a:xfrm rot="2701371">
              <a:off x="2859" y="1852"/>
              <a:ext cx="72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800" baseline="0"/>
            </a:p>
          </p:txBody>
        </p:sp>
        <p:sp>
          <p:nvSpPr>
            <p:cNvPr id="7176" name="Rectangle 6"/>
            <p:cNvSpPr>
              <a:spLocks noChangeArrowheads="1"/>
            </p:cNvSpPr>
            <p:nvPr/>
          </p:nvSpPr>
          <p:spPr bwMode="auto">
            <a:xfrm>
              <a:off x="3840" y="2496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aseline="0" dirty="0"/>
                <a:t>Wear a </a:t>
              </a:r>
              <a:r>
                <a:rPr lang="en-US" sz="1800" baseline="0" dirty="0" smtClean="0"/>
                <a:t>coat</a:t>
              </a:r>
              <a:endParaRPr lang="en-US" sz="1800" baseline="0" dirty="0"/>
            </a:p>
          </p:txBody>
        </p:sp>
        <p:cxnSp>
          <p:nvCxnSpPr>
            <p:cNvPr id="7177" name="AutoShape 8"/>
            <p:cNvCxnSpPr>
              <a:cxnSpLocks noChangeShapeType="1"/>
              <a:endCxn id="7176" idx="0"/>
            </p:cNvCxnSpPr>
            <p:nvPr/>
          </p:nvCxnSpPr>
          <p:spPr bwMode="auto">
            <a:xfrm>
              <a:off x="3744" y="2208"/>
              <a:ext cx="696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4069" y="196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 dirty="0"/>
                <a:t>Yes</a:t>
              </a:r>
            </a:p>
          </p:txBody>
        </p:sp>
        <p:sp>
          <p:nvSpPr>
            <p:cNvPr id="7179" name="Line 10"/>
            <p:cNvSpPr>
              <a:spLocks noChangeShapeType="1"/>
            </p:cNvSpPr>
            <p:nvPr/>
          </p:nvSpPr>
          <p:spPr bwMode="auto">
            <a:xfrm>
              <a:off x="3216" y="273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7180" name="AutoShape 12"/>
            <p:cNvCxnSpPr>
              <a:cxnSpLocks noChangeShapeType="1"/>
              <a:stCxn id="7176" idx="2"/>
            </p:cNvCxnSpPr>
            <p:nvPr/>
          </p:nvCxnSpPr>
          <p:spPr bwMode="auto">
            <a:xfrm rot="5400000">
              <a:off x="3698" y="2246"/>
              <a:ext cx="252" cy="123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81" name="Line 15"/>
            <p:cNvSpPr>
              <a:spLocks noChangeShapeType="1"/>
            </p:cNvSpPr>
            <p:nvPr/>
          </p:nvSpPr>
          <p:spPr bwMode="auto">
            <a:xfrm>
              <a:off x="3210" y="137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2" name="Text Box 16"/>
            <p:cNvSpPr txBox="1">
              <a:spLocks noChangeArrowheads="1"/>
            </p:cNvSpPr>
            <p:nvPr/>
          </p:nvSpPr>
          <p:spPr bwMode="auto">
            <a:xfrm>
              <a:off x="2880" y="2016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 dirty="0"/>
                <a:t>Is it cold</a:t>
              </a:r>
            </a:p>
            <a:p>
              <a:pPr algn="ctr"/>
              <a:r>
                <a:rPr lang="en-US" sz="1800" baseline="0" dirty="0"/>
                <a:t>outside?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803" y="2976"/>
              <a:ext cx="3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 dirty="0" smtClean="0"/>
                <a:t>No</a:t>
              </a:r>
              <a:endParaRPr lang="en-US" sz="1800" baseline="0" dirty="0"/>
            </a:p>
          </p:txBody>
        </p:sp>
      </p:grp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762000" y="3149600"/>
            <a:ext cx="3886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baseline="0" dirty="0" err="1" smtClean="0">
                <a:latin typeface="Courier New" pitchFamily="49" charset="0"/>
              </a:rPr>
              <a:t>getReady</a:t>
            </a:r>
            <a:r>
              <a:rPr lang="en-US" b="1" baseline="0" dirty="0" smtClean="0">
                <a:latin typeface="Courier New" pitchFamily="49" charset="0"/>
              </a:rPr>
              <a:t>();</a:t>
            </a:r>
            <a:endParaRPr lang="en-US" b="1" baseline="0" dirty="0" smtClean="0">
              <a:latin typeface="Courier New" pitchFamily="49" charset="0"/>
            </a:endParaRPr>
          </a:p>
          <a:p>
            <a:endParaRPr lang="en-US" b="1" baseline="0" dirty="0" smtClean="0">
              <a:latin typeface="Courier New" pitchFamily="49" charset="0"/>
            </a:endParaRPr>
          </a:p>
          <a:p>
            <a:r>
              <a:rPr lang="en-US" b="1" baseline="0" dirty="0" smtClean="0">
                <a:latin typeface="Courier New" pitchFamily="49" charset="0"/>
              </a:rPr>
              <a:t>if </a:t>
            </a:r>
            <a:r>
              <a:rPr lang="en-US" b="1" baseline="0" dirty="0">
                <a:latin typeface="Courier New" pitchFamily="49" charset="0"/>
              </a:rPr>
              <a:t>(</a:t>
            </a:r>
            <a:r>
              <a:rPr lang="en-US" b="1" baseline="0" dirty="0" err="1">
                <a:latin typeface="Courier New" pitchFamily="49" charset="0"/>
              </a:rPr>
              <a:t>coldOutside</a:t>
            </a:r>
            <a:r>
              <a:rPr lang="en-US" b="1" baseline="0" dirty="0">
                <a:latin typeface="Courier New" pitchFamily="49" charset="0"/>
              </a:rPr>
              <a:t>)</a:t>
            </a:r>
          </a:p>
          <a:p>
            <a:r>
              <a:rPr lang="en-US" b="1" baseline="0" dirty="0">
                <a:latin typeface="Courier New" pitchFamily="49" charset="0"/>
              </a:rPr>
              <a:t>  </a:t>
            </a:r>
            <a:r>
              <a:rPr lang="en-US" b="1" baseline="0" dirty="0" err="1">
                <a:latin typeface="Courier New" pitchFamily="49" charset="0"/>
              </a:rPr>
              <a:t>wearCoat</a:t>
            </a:r>
            <a:r>
              <a:rPr lang="en-US" b="1" baseline="0" dirty="0" smtClean="0">
                <a:latin typeface="Courier New" pitchFamily="49" charset="0"/>
              </a:rPr>
              <a:t>();</a:t>
            </a:r>
          </a:p>
          <a:p>
            <a:endParaRPr lang="en-US" b="1" dirty="0" smtClean="0">
              <a:latin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</a:rPr>
              <a:t>takeTheBus</a:t>
            </a:r>
            <a:r>
              <a:rPr lang="en-US" b="1" dirty="0" smtClean="0">
                <a:latin typeface="Courier New" pitchFamily="49" charset="0"/>
              </a:rPr>
              <a:t>();</a:t>
            </a:r>
            <a:endParaRPr lang="en-US" b="1" dirty="0" smtClean="0">
              <a:latin typeface="Courier New" pitchFamily="49" charset="0"/>
            </a:endParaRPr>
          </a:p>
          <a:p>
            <a:endParaRPr lang="en-US" baseline="0" dirty="0">
              <a:latin typeface="Courier New" pitchFamily="49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113337" y="5291137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aseline="0" dirty="0" smtClean="0">
                <a:latin typeface="+mj-lt"/>
              </a:rPr>
              <a:t>Take the bus</a:t>
            </a:r>
            <a:endParaRPr lang="en-US" sz="1800" baseline="0" dirty="0">
              <a:latin typeface="+mj-lt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141986" y="19050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aseline="0" dirty="0" smtClean="0">
                <a:latin typeface="+mj-lt"/>
              </a:rPr>
              <a:t>Get Ready</a:t>
            </a:r>
            <a:endParaRPr lang="en-US" sz="1800" baseline="0" dirty="0">
              <a:latin typeface="+mj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4" grpId="0" build="p" bldLvl="4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Flowcharts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multiple tasks to perform if the condition is true, then use a block!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115FD418-7C5C-4777-8C31-9E09904517BD}" type="slidenum">
              <a:rPr lang="en-US">
                <a:latin typeface="+mj-lt"/>
              </a:rPr>
              <a:pPr>
                <a:defRPr/>
              </a:pPr>
              <a:t>15</a:t>
            </a:fld>
            <a:endParaRPr lang="en-US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57800" y="2286000"/>
            <a:ext cx="3484562" cy="3973512"/>
            <a:chOff x="4516438" y="2198688"/>
            <a:chExt cx="3484562" cy="3973512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 rot="2701371">
              <a:off x="4516438" y="2949575"/>
              <a:ext cx="11430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800" baseline="0"/>
            </a:p>
          </p:txBody>
        </p:sp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4572000" y="2198688"/>
              <a:ext cx="3429000" cy="3973512"/>
              <a:chOff x="2880" y="1385"/>
              <a:chExt cx="2160" cy="2503"/>
            </a:xfrm>
          </p:grpSpPr>
          <p:sp>
            <p:nvSpPr>
              <p:cNvPr id="8201" name="Rectangle 6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20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baseline="0"/>
                  <a:t>Wear a coat.</a:t>
                </a:r>
              </a:p>
            </p:txBody>
          </p:sp>
          <p:cxnSp>
            <p:nvCxnSpPr>
              <p:cNvPr id="8202" name="AutoShape 7"/>
              <p:cNvCxnSpPr>
                <a:cxnSpLocks noChangeShapeType="1"/>
              </p:cNvCxnSpPr>
              <p:nvPr/>
            </p:nvCxnSpPr>
            <p:spPr bwMode="auto">
              <a:xfrm>
                <a:off x="3744" y="2208"/>
                <a:ext cx="696" cy="28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203" name="Text Box 8"/>
              <p:cNvSpPr txBox="1">
                <a:spLocks noChangeArrowheads="1"/>
              </p:cNvSpPr>
              <p:nvPr/>
            </p:nvSpPr>
            <p:spPr bwMode="auto">
              <a:xfrm>
                <a:off x="3840" y="1966"/>
                <a:ext cx="3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aseline="0"/>
                  <a:t>Yes</a:t>
                </a:r>
              </a:p>
            </p:txBody>
          </p:sp>
          <p:sp>
            <p:nvSpPr>
              <p:cNvPr id="8204" name="Line 9"/>
              <p:cNvSpPr>
                <a:spLocks noChangeShapeType="1"/>
              </p:cNvSpPr>
              <p:nvPr/>
            </p:nvSpPr>
            <p:spPr bwMode="auto">
              <a:xfrm>
                <a:off x="3216" y="27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cxnSp>
            <p:nvCxnSpPr>
              <p:cNvPr id="8205" name="AutoShape 10"/>
              <p:cNvCxnSpPr>
                <a:cxnSpLocks noChangeShapeType="1"/>
              </p:cNvCxnSpPr>
              <p:nvPr/>
            </p:nvCxnSpPr>
            <p:spPr bwMode="auto">
              <a:xfrm rot="10800000" flipV="1">
                <a:off x="3216" y="3504"/>
                <a:ext cx="1248" cy="192"/>
              </a:xfrm>
              <a:prstGeom prst="bentConnector3">
                <a:avLst>
                  <a:gd name="adj1" fmla="val -48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206" name="Line 11"/>
              <p:cNvSpPr>
                <a:spLocks noChangeShapeType="1"/>
              </p:cNvSpPr>
              <p:nvPr/>
            </p:nvSpPr>
            <p:spPr bwMode="auto">
              <a:xfrm>
                <a:off x="3203" y="138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07" name="Text Box 12"/>
              <p:cNvSpPr txBox="1">
                <a:spLocks noChangeArrowheads="1"/>
              </p:cNvSpPr>
              <p:nvPr/>
            </p:nvSpPr>
            <p:spPr bwMode="auto">
              <a:xfrm>
                <a:off x="2880" y="2016"/>
                <a:ext cx="6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aseline="0"/>
                  <a:t>Is it cold</a:t>
                </a:r>
              </a:p>
              <a:p>
                <a:pPr algn="ctr"/>
                <a:r>
                  <a:rPr lang="en-US" sz="1800" baseline="0"/>
                  <a:t>outside?</a:t>
                </a:r>
              </a:p>
            </p:txBody>
          </p:sp>
          <p:sp>
            <p:nvSpPr>
              <p:cNvPr id="8208" name="Rectangle 13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120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baseline="0"/>
                  <a:t>Wear a hat.</a:t>
                </a:r>
              </a:p>
            </p:txBody>
          </p:sp>
          <p:sp>
            <p:nvSpPr>
              <p:cNvPr id="8209" name="Rectangle 14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120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baseline="0"/>
                  <a:t>Wear gloves.</a:t>
                </a:r>
              </a:p>
            </p:txBody>
          </p:sp>
        </p:grpSp>
      </p:grp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685800" y="2743200"/>
            <a:ext cx="3276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baseline="0" dirty="0">
                <a:latin typeface="Courier New" pitchFamily="49" charset="0"/>
              </a:rPr>
              <a:t>if (</a:t>
            </a:r>
            <a:r>
              <a:rPr lang="en-US" b="1" baseline="0" dirty="0" err="1">
                <a:latin typeface="Courier New" pitchFamily="49" charset="0"/>
              </a:rPr>
              <a:t>coldOutside</a:t>
            </a:r>
            <a:r>
              <a:rPr lang="en-US" b="1" baseline="0" dirty="0" smtClean="0">
                <a:latin typeface="Courier New" pitchFamily="49" charset="0"/>
              </a:rPr>
              <a:t>) </a:t>
            </a:r>
            <a:r>
              <a:rPr lang="en-US" b="1" baseline="0" dirty="0" smtClean="0">
                <a:solidFill>
                  <a:srgbClr val="FFFF00"/>
                </a:solidFill>
                <a:latin typeface="Courier New" pitchFamily="49" charset="0"/>
              </a:rPr>
              <a:t>{</a:t>
            </a:r>
            <a:endParaRPr lang="en-US" b="1" baseline="0" dirty="0">
              <a:solidFill>
                <a:srgbClr val="FFFF00"/>
              </a:solidFill>
              <a:latin typeface="Courier New" pitchFamily="49" charset="0"/>
            </a:endParaRPr>
          </a:p>
          <a:p>
            <a:r>
              <a:rPr lang="en-US" b="1" baseline="0" dirty="0">
                <a:latin typeface="Courier New" pitchFamily="49" charset="0"/>
              </a:rPr>
              <a:t>  </a:t>
            </a:r>
            <a:r>
              <a:rPr lang="en-US" b="1" baseline="0" dirty="0" err="1">
                <a:latin typeface="Courier New" pitchFamily="49" charset="0"/>
              </a:rPr>
              <a:t>wearCoat</a:t>
            </a:r>
            <a:r>
              <a:rPr lang="en-US" b="1" baseline="0" dirty="0">
                <a:latin typeface="Courier New" pitchFamily="49" charset="0"/>
              </a:rPr>
              <a:t>();</a:t>
            </a:r>
          </a:p>
          <a:p>
            <a:r>
              <a:rPr lang="en-US" b="1" baseline="0" dirty="0">
                <a:latin typeface="Courier New" pitchFamily="49" charset="0"/>
              </a:rPr>
              <a:t>  </a:t>
            </a:r>
            <a:r>
              <a:rPr lang="en-US" b="1" baseline="0" dirty="0" err="1">
                <a:latin typeface="Courier New" pitchFamily="49" charset="0"/>
              </a:rPr>
              <a:t>wearHat</a:t>
            </a:r>
            <a:r>
              <a:rPr lang="en-US" b="1" baseline="0" dirty="0">
                <a:latin typeface="Courier New" pitchFamily="49" charset="0"/>
              </a:rPr>
              <a:t>();</a:t>
            </a:r>
          </a:p>
          <a:p>
            <a:r>
              <a:rPr lang="en-US" b="1" baseline="0" dirty="0">
                <a:latin typeface="Courier New" pitchFamily="49" charset="0"/>
              </a:rPr>
              <a:t>  </a:t>
            </a:r>
            <a:r>
              <a:rPr lang="en-US" b="1" baseline="0" dirty="0" err="1">
                <a:latin typeface="Courier New" pitchFamily="49" charset="0"/>
              </a:rPr>
              <a:t>wearGloves</a:t>
            </a:r>
            <a:r>
              <a:rPr lang="en-US" b="1" baseline="0" dirty="0">
                <a:latin typeface="Courier New" pitchFamily="49" charset="0"/>
              </a:rPr>
              <a:t>();</a:t>
            </a:r>
          </a:p>
          <a:p>
            <a:r>
              <a:rPr lang="en-US" b="1" baseline="0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685800" y="4432077"/>
            <a:ext cx="34951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baseline="0" dirty="0">
                <a:solidFill>
                  <a:srgbClr val="FFFF00"/>
                </a:solidFill>
              </a:rPr>
              <a:t>Note the use of curly</a:t>
            </a:r>
          </a:p>
          <a:p>
            <a:r>
              <a:rPr lang="en-US" sz="2000" b="1" baseline="0" dirty="0">
                <a:solidFill>
                  <a:srgbClr val="FFFF00"/>
                </a:solidFill>
              </a:rPr>
              <a:t>braces to block several</a:t>
            </a:r>
          </a:p>
          <a:p>
            <a:r>
              <a:rPr lang="en-US" sz="2000" b="1" baseline="0" dirty="0">
                <a:solidFill>
                  <a:srgbClr val="FFFF00"/>
                </a:solidFill>
              </a:rPr>
              <a:t>statements </a:t>
            </a:r>
            <a:r>
              <a:rPr lang="en-US" sz="2000" b="1" baseline="0" dirty="0" smtClean="0">
                <a:solidFill>
                  <a:srgbClr val="FFFF00"/>
                </a:solidFill>
              </a:rPr>
              <a:t>together as one</a:t>
            </a:r>
            <a:endParaRPr lang="en-US" sz="2000" b="1" baseline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199" grpId="0"/>
      <p:bldP spid="82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IF-ELSE statement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urier New" pitchFamily="49" charset="0"/>
              </a:rPr>
              <a:t>if</a:t>
            </a:r>
            <a:r>
              <a:rPr lang="en-US"/>
              <a:t>-</a:t>
            </a:r>
            <a:r>
              <a:rPr lang="en-US">
                <a:latin typeface="Courier New" pitchFamily="49" charset="0"/>
              </a:rPr>
              <a:t>else</a:t>
            </a:r>
            <a:r>
              <a:rPr lang="en-US"/>
              <a:t> Statements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if</a:t>
            </a:r>
            <a:r>
              <a:rPr lang="en-US" dirty="0"/>
              <a:t>-</a:t>
            </a:r>
            <a:r>
              <a:rPr lang="en-US" dirty="0">
                <a:latin typeface="Courier New" pitchFamily="49" charset="0"/>
              </a:rPr>
              <a:t>else</a:t>
            </a:r>
            <a:r>
              <a:rPr lang="en-US" dirty="0"/>
              <a:t> statement adds the ability to conditionally execute code when the </a:t>
            </a:r>
            <a:r>
              <a:rPr lang="en-US" dirty="0">
                <a:latin typeface="Courier New" pitchFamily="49" charset="0"/>
              </a:rPr>
              <a:t>if</a:t>
            </a:r>
            <a:r>
              <a:rPr lang="en-US" dirty="0"/>
              <a:t> condition is false.</a:t>
            </a:r>
          </a:p>
          <a:p>
            <a:pPr lvl="1">
              <a:buFontTx/>
              <a:buNone/>
            </a:pPr>
            <a:r>
              <a:rPr lang="en-US" sz="2000" b="1" dirty="0"/>
              <a:t>	</a:t>
            </a:r>
            <a:r>
              <a:rPr lang="en-US" sz="2000" b="1" dirty="0">
                <a:latin typeface="Courier New" pitchFamily="49" charset="0"/>
              </a:rPr>
              <a:t>if (</a:t>
            </a:r>
            <a:r>
              <a:rPr lang="en-US" sz="2000" b="1" i="1" dirty="0">
                <a:latin typeface="Courier New" pitchFamily="49" charset="0"/>
              </a:rPr>
              <a:t>expression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		</a:t>
            </a:r>
            <a:r>
              <a:rPr lang="en-US" sz="2000" b="1" i="1" dirty="0" err="1">
                <a:latin typeface="Courier New" pitchFamily="49" charset="0"/>
              </a:rPr>
              <a:t>statementOrBlockIfTrue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	else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49" charset="0"/>
              </a:rPr>
              <a:t>		</a:t>
            </a:r>
            <a:r>
              <a:rPr lang="en-US" sz="2000" b="1" i="1" dirty="0" err="1">
                <a:latin typeface="Courier New" pitchFamily="49" charset="0"/>
              </a:rPr>
              <a:t>statementOrBlockIfFalse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2E0667DA-E437-40E0-83EF-E9F3BDDDFD1F}" type="slidenum">
              <a:rPr lang="en-US">
                <a:latin typeface="+mj-lt"/>
              </a:rPr>
              <a:pPr>
                <a:defRPr/>
              </a:pPr>
              <a:t>17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urier New" pitchFamily="49" charset="0"/>
              </a:rPr>
              <a:t>if</a:t>
            </a:r>
            <a:r>
              <a:rPr lang="en-US"/>
              <a:t>-</a:t>
            </a:r>
            <a:r>
              <a:rPr lang="en-US">
                <a:latin typeface="Courier New" pitchFamily="49" charset="0"/>
              </a:rPr>
              <a:t>else</a:t>
            </a:r>
            <a:r>
              <a:rPr lang="en-US"/>
              <a:t> Statement Flowcharts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1B95EA81-0D1A-42C6-A34E-F675EAE5AFC9}" type="slidenum">
              <a:rPr lang="en-US">
                <a:latin typeface="+mj-lt"/>
              </a:rPr>
              <a:pPr>
                <a:defRPr/>
              </a:pPr>
              <a:t>18</a:t>
            </a:fld>
            <a:endParaRPr lang="en-US">
              <a:latin typeface="+mj-lt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447800" y="1676400"/>
            <a:ext cx="5943600" cy="3657600"/>
            <a:chOff x="912" y="1056"/>
            <a:chExt cx="3744" cy="2304"/>
          </a:xfrm>
        </p:grpSpPr>
        <p:sp>
          <p:nvSpPr>
            <p:cNvPr id="19462" name="Rectangle 13"/>
            <p:cNvSpPr>
              <a:spLocks noChangeArrowheads="1"/>
            </p:cNvSpPr>
            <p:nvPr/>
          </p:nvSpPr>
          <p:spPr bwMode="auto">
            <a:xfrm rot="2701371">
              <a:off x="2448" y="1536"/>
              <a:ext cx="72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800" baseline="0"/>
            </a:p>
          </p:txBody>
        </p:sp>
        <p:sp>
          <p:nvSpPr>
            <p:cNvPr id="19463" name="Rectangle 14"/>
            <p:cNvSpPr>
              <a:spLocks noChangeArrowheads="1"/>
            </p:cNvSpPr>
            <p:nvPr/>
          </p:nvSpPr>
          <p:spPr bwMode="auto">
            <a:xfrm>
              <a:off x="3456" y="216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aseline="0" dirty="0"/>
                <a:t>Wear a </a:t>
              </a:r>
              <a:r>
                <a:rPr lang="en-US" sz="1800" baseline="0" dirty="0" smtClean="0"/>
                <a:t>coat</a:t>
              </a:r>
              <a:endParaRPr lang="en-US" sz="1800" baseline="0" dirty="0"/>
            </a:p>
          </p:txBody>
        </p:sp>
        <p:cxnSp>
          <p:nvCxnSpPr>
            <p:cNvPr id="19464" name="AutoShape 15"/>
            <p:cNvCxnSpPr>
              <a:cxnSpLocks noChangeShapeType="1"/>
              <a:endCxn id="19463" idx="0"/>
            </p:cNvCxnSpPr>
            <p:nvPr/>
          </p:nvCxnSpPr>
          <p:spPr bwMode="auto">
            <a:xfrm>
              <a:off x="3360" y="1872"/>
              <a:ext cx="696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65" name="Text Box 16"/>
            <p:cNvSpPr txBox="1">
              <a:spLocks noChangeArrowheads="1"/>
            </p:cNvSpPr>
            <p:nvPr/>
          </p:nvSpPr>
          <p:spPr bwMode="auto">
            <a:xfrm>
              <a:off x="3685" y="1630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/>
                <a:t>Yes</a:t>
              </a:r>
            </a:p>
          </p:txBody>
        </p:sp>
        <p:sp>
          <p:nvSpPr>
            <p:cNvPr id="19466" name="Line 19"/>
            <p:cNvSpPr>
              <a:spLocks noChangeShapeType="1"/>
            </p:cNvSpPr>
            <p:nvPr/>
          </p:nvSpPr>
          <p:spPr bwMode="auto">
            <a:xfrm>
              <a:off x="2784" y="10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7" name="Text Box 20"/>
            <p:cNvSpPr txBox="1">
              <a:spLocks noChangeArrowheads="1"/>
            </p:cNvSpPr>
            <p:nvPr/>
          </p:nvSpPr>
          <p:spPr bwMode="auto">
            <a:xfrm>
              <a:off x="2496" y="1680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/>
                <a:t>Is it cold</a:t>
              </a:r>
            </a:p>
            <a:p>
              <a:pPr algn="ctr"/>
              <a:r>
                <a:rPr lang="en-US" sz="1800" baseline="0"/>
                <a:t>outside?</a:t>
              </a:r>
            </a:p>
          </p:txBody>
        </p:sp>
        <p:sp>
          <p:nvSpPr>
            <p:cNvPr id="19468" name="Rectangle 21"/>
            <p:cNvSpPr>
              <a:spLocks noChangeArrowheads="1"/>
            </p:cNvSpPr>
            <p:nvPr/>
          </p:nvSpPr>
          <p:spPr bwMode="auto">
            <a:xfrm>
              <a:off x="912" y="216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aseline="0" dirty="0"/>
                <a:t>Wear </a:t>
              </a:r>
              <a:r>
                <a:rPr lang="en-US" sz="1800" baseline="0" dirty="0" smtClean="0"/>
                <a:t>shorts</a:t>
              </a:r>
              <a:endParaRPr lang="en-US" sz="1800" baseline="0" dirty="0"/>
            </a:p>
          </p:txBody>
        </p:sp>
        <p:cxnSp>
          <p:nvCxnSpPr>
            <p:cNvPr id="19469" name="AutoShape 22"/>
            <p:cNvCxnSpPr>
              <a:cxnSpLocks noChangeShapeType="1"/>
              <a:endCxn id="19468" idx="0"/>
            </p:cNvCxnSpPr>
            <p:nvPr/>
          </p:nvCxnSpPr>
          <p:spPr bwMode="auto">
            <a:xfrm rot="10800000" flipV="1">
              <a:off x="1512" y="1873"/>
              <a:ext cx="744" cy="2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470" name="AutoShape 23"/>
            <p:cNvCxnSpPr>
              <a:cxnSpLocks noChangeShapeType="1"/>
              <a:stCxn id="19468" idx="2"/>
            </p:cNvCxnSpPr>
            <p:nvPr/>
          </p:nvCxnSpPr>
          <p:spPr bwMode="auto">
            <a:xfrm rot="16200000" flipH="1">
              <a:off x="1692" y="2220"/>
              <a:ext cx="960" cy="1320"/>
            </a:xfrm>
            <a:prstGeom prst="bentConnector3">
              <a:avLst>
                <a:gd name="adj1" fmla="val 276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471" name="AutoShape 26"/>
            <p:cNvCxnSpPr>
              <a:cxnSpLocks noChangeShapeType="1"/>
            </p:cNvCxnSpPr>
            <p:nvPr/>
          </p:nvCxnSpPr>
          <p:spPr bwMode="auto">
            <a:xfrm rot="10800000" flipV="1">
              <a:off x="2832" y="2448"/>
              <a:ext cx="1224" cy="216"/>
            </a:xfrm>
            <a:prstGeom prst="bentConnector3">
              <a:avLst>
                <a:gd name="adj1" fmla="val 2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2232" y="2853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aseline="0" dirty="0" smtClean="0"/>
                <a:t>Take</a:t>
              </a:r>
              <a:r>
                <a:rPr lang="en-US" sz="1800" dirty="0" smtClean="0"/>
                <a:t> the bus</a:t>
              </a:r>
              <a:endParaRPr lang="en-US" sz="1800" baseline="0" dirty="0"/>
            </a:p>
          </p:txBody>
        </p:sp>
      </p:grpSp>
      <p:sp>
        <p:nvSpPr>
          <p:cNvPr id="19461" name="Text Box 28"/>
          <p:cNvSpPr txBox="1">
            <a:spLocks noChangeArrowheads="1"/>
          </p:cNvSpPr>
          <p:nvPr/>
        </p:nvSpPr>
        <p:spPr bwMode="auto">
          <a:xfrm>
            <a:off x="2743200" y="2514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/>
              <a:t>No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Nested IF statements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Decision Structures</a:t>
            </a:r>
            <a:endParaRPr lang="en-US" dirty="0"/>
          </a:p>
        </p:txBody>
      </p:sp>
      <p:pic>
        <p:nvPicPr>
          <p:cNvPr id="6" name="Picture 2" descr="https://encrypted-tbn1.gstatic.com/images?q=tbn:ANd9GcTvOgyx9OARHRQWaTieX2-6fXXUTPYxLcwiGhDZD_veTRjDnX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0"/>
            <a:ext cx="228600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Nested </a:t>
            </a:r>
            <a:r>
              <a:rPr lang="en-US">
                <a:latin typeface="Courier New" pitchFamily="49" charset="0"/>
              </a:rPr>
              <a:t>if</a:t>
            </a:r>
            <a:r>
              <a:rPr lang="en-US"/>
              <a:t> Statement Flowcharts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AB942246-35F7-4D0F-BA12-65B20BF31636}" type="slidenum">
              <a:rPr lang="en-US">
                <a:latin typeface="+mj-lt"/>
              </a:rPr>
              <a:pPr>
                <a:defRPr/>
              </a:pPr>
              <a:t>20</a:t>
            </a:fld>
            <a:endParaRPr lang="en-US">
              <a:latin typeface="+mj-lt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66800" y="1447800"/>
            <a:ext cx="7010400" cy="4953000"/>
            <a:chOff x="864" y="672"/>
            <a:chExt cx="4416" cy="3120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rot="2701371">
              <a:off x="2400" y="1152"/>
              <a:ext cx="720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800" baseline="0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688" y="2544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aseline="0" dirty="0"/>
                <a:t>Wear a </a:t>
              </a:r>
              <a:r>
                <a:rPr lang="en-US" sz="1800" baseline="0" dirty="0" smtClean="0"/>
                <a:t>jacket</a:t>
              </a:r>
              <a:endParaRPr lang="en-US" sz="1800" baseline="0" dirty="0"/>
            </a:p>
          </p:txBody>
        </p:sp>
        <p:cxnSp>
          <p:nvCxnSpPr>
            <p:cNvPr id="21511" name="AutoShape 7"/>
            <p:cNvCxnSpPr>
              <a:cxnSpLocks noChangeShapeType="1"/>
            </p:cNvCxnSpPr>
            <p:nvPr/>
          </p:nvCxnSpPr>
          <p:spPr bwMode="auto">
            <a:xfrm>
              <a:off x="3312" y="1488"/>
              <a:ext cx="696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637" y="124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/>
                <a:t>Yes</a:t>
              </a: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2757" y="6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448" y="1296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/>
                <a:t>Is it cold</a:t>
              </a:r>
            </a:p>
            <a:p>
              <a:pPr algn="ctr"/>
              <a:r>
                <a:rPr lang="en-US" sz="1800" baseline="0"/>
                <a:t>outside?</a:t>
              </a: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864" y="1776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aseline="0" dirty="0"/>
                <a:t>Wear </a:t>
              </a:r>
              <a:r>
                <a:rPr lang="en-US" sz="1800" baseline="0" dirty="0" smtClean="0"/>
                <a:t>shorts</a:t>
              </a:r>
              <a:endParaRPr lang="en-US" sz="1800" baseline="0" dirty="0"/>
            </a:p>
          </p:txBody>
        </p:sp>
        <p:cxnSp>
          <p:nvCxnSpPr>
            <p:cNvPr id="21516" name="AutoShape 12"/>
            <p:cNvCxnSpPr>
              <a:cxnSpLocks noChangeShapeType="1"/>
              <a:endCxn id="21515" idx="0"/>
            </p:cNvCxnSpPr>
            <p:nvPr/>
          </p:nvCxnSpPr>
          <p:spPr bwMode="auto">
            <a:xfrm rot="10800000" flipV="1">
              <a:off x="1464" y="1489"/>
              <a:ext cx="744" cy="2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517" name="Rectangle 15"/>
            <p:cNvSpPr>
              <a:spLocks noChangeArrowheads="1"/>
            </p:cNvSpPr>
            <p:nvPr/>
          </p:nvSpPr>
          <p:spPr bwMode="auto">
            <a:xfrm rot="2701371">
              <a:off x="3720" y="1944"/>
              <a:ext cx="52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800" baseline="0"/>
            </a:p>
          </p:txBody>
        </p:sp>
        <p:sp>
          <p:nvSpPr>
            <p:cNvPr id="21518" name="Text Box 16"/>
            <p:cNvSpPr txBox="1">
              <a:spLocks noChangeArrowheads="1"/>
            </p:cNvSpPr>
            <p:nvPr/>
          </p:nvSpPr>
          <p:spPr bwMode="auto">
            <a:xfrm>
              <a:off x="3624" y="1968"/>
              <a:ext cx="6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/>
                <a:t>Is it</a:t>
              </a:r>
            </a:p>
            <a:p>
              <a:pPr algn="ctr"/>
              <a:r>
                <a:rPr lang="en-US" sz="1800" baseline="0"/>
                <a:t>snowing?</a:t>
              </a:r>
            </a:p>
          </p:txBody>
        </p:sp>
        <p:sp>
          <p:nvSpPr>
            <p:cNvPr id="21519" name="Rectangle 17"/>
            <p:cNvSpPr>
              <a:spLocks noChangeArrowheads="1"/>
            </p:cNvSpPr>
            <p:nvPr/>
          </p:nvSpPr>
          <p:spPr bwMode="auto">
            <a:xfrm>
              <a:off x="4416" y="2544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aseline="0" dirty="0"/>
                <a:t>Wear a </a:t>
              </a:r>
              <a:r>
                <a:rPr lang="en-US" sz="1800" baseline="0" dirty="0" smtClean="0"/>
                <a:t>parka</a:t>
              </a:r>
              <a:endParaRPr lang="en-US" sz="1800" baseline="0" dirty="0"/>
            </a:p>
          </p:txBody>
        </p:sp>
        <p:cxnSp>
          <p:nvCxnSpPr>
            <p:cNvPr id="21520" name="AutoShape 18"/>
            <p:cNvCxnSpPr>
              <a:cxnSpLocks noChangeShapeType="1"/>
              <a:endCxn id="21510" idx="0"/>
            </p:cNvCxnSpPr>
            <p:nvPr/>
          </p:nvCxnSpPr>
          <p:spPr bwMode="auto">
            <a:xfrm rot="10800000" flipV="1">
              <a:off x="3120" y="2256"/>
              <a:ext cx="456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521" name="Text Box 20"/>
            <p:cNvSpPr txBox="1">
              <a:spLocks noChangeArrowheads="1"/>
            </p:cNvSpPr>
            <p:nvPr/>
          </p:nvSpPr>
          <p:spPr bwMode="auto">
            <a:xfrm>
              <a:off x="1728" y="119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/>
                <a:t>No</a:t>
              </a:r>
            </a:p>
          </p:txBody>
        </p:sp>
        <p:sp>
          <p:nvSpPr>
            <p:cNvPr id="21522" name="Text Box 21"/>
            <p:cNvSpPr txBox="1">
              <a:spLocks noChangeArrowheads="1"/>
            </p:cNvSpPr>
            <p:nvPr/>
          </p:nvSpPr>
          <p:spPr bwMode="auto">
            <a:xfrm>
              <a:off x="3216" y="2016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/>
                <a:t>No</a:t>
              </a:r>
            </a:p>
          </p:txBody>
        </p:sp>
        <p:cxnSp>
          <p:nvCxnSpPr>
            <p:cNvPr id="21523" name="AutoShape 22"/>
            <p:cNvCxnSpPr>
              <a:cxnSpLocks noChangeShapeType="1"/>
              <a:endCxn id="21519" idx="0"/>
            </p:cNvCxnSpPr>
            <p:nvPr/>
          </p:nvCxnSpPr>
          <p:spPr bwMode="auto">
            <a:xfrm>
              <a:off x="4416" y="2208"/>
              <a:ext cx="432" cy="33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1524" name="Text Box 23"/>
            <p:cNvSpPr txBox="1">
              <a:spLocks noChangeArrowheads="1"/>
            </p:cNvSpPr>
            <p:nvPr/>
          </p:nvSpPr>
          <p:spPr bwMode="auto">
            <a:xfrm>
              <a:off x="4464" y="196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aseline="0"/>
                <a:t>Yes</a:t>
              </a:r>
            </a:p>
          </p:txBody>
        </p:sp>
        <p:sp>
          <p:nvSpPr>
            <p:cNvPr id="21525" name="Line 26"/>
            <p:cNvSpPr>
              <a:spLocks noChangeShapeType="1"/>
            </p:cNvSpPr>
            <p:nvPr/>
          </p:nvSpPr>
          <p:spPr bwMode="auto">
            <a:xfrm>
              <a:off x="1440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6" name="Line 27"/>
            <p:cNvSpPr>
              <a:spLocks noChangeShapeType="1"/>
            </p:cNvSpPr>
            <p:nvPr/>
          </p:nvSpPr>
          <p:spPr bwMode="auto">
            <a:xfrm>
              <a:off x="3120" y="321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7" name="Line 28"/>
            <p:cNvSpPr>
              <a:spLocks noChangeShapeType="1"/>
            </p:cNvSpPr>
            <p:nvPr/>
          </p:nvSpPr>
          <p:spPr bwMode="auto">
            <a:xfrm>
              <a:off x="4848" y="27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30"/>
            <p:cNvSpPr>
              <a:spLocks noChangeShapeType="1"/>
            </p:cNvSpPr>
            <p:nvPr/>
          </p:nvSpPr>
          <p:spPr bwMode="auto">
            <a:xfrm>
              <a:off x="3120" y="27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Line 31"/>
            <p:cNvSpPr>
              <a:spLocks noChangeShapeType="1"/>
            </p:cNvSpPr>
            <p:nvPr/>
          </p:nvSpPr>
          <p:spPr bwMode="auto">
            <a:xfrm>
              <a:off x="1440" y="3600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0" name="Line 32"/>
            <p:cNvSpPr>
              <a:spLocks noChangeShapeType="1"/>
            </p:cNvSpPr>
            <p:nvPr/>
          </p:nvSpPr>
          <p:spPr bwMode="auto">
            <a:xfrm>
              <a:off x="3984" y="32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1" name="Line 33"/>
            <p:cNvSpPr>
              <a:spLocks noChangeShapeType="1"/>
            </p:cNvSpPr>
            <p:nvPr/>
          </p:nvSpPr>
          <p:spPr bwMode="auto">
            <a:xfrm>
              <a:off x="2736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Nested </a:t>
            </a:r>
            <a:r>
              <a:rPr lang="en-US">
                <a:latin typeface="Courier New" pitchFamily="49" charset="0"/>
              </a:rPr>
              <a:t>if</a:t>
            </a:r>
            <a:r>
              <a:rPr lang="en-US"/>
              <a:t>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34DBE7B1-410B-4A2E-99E3-71CDF0AC369B}" type="slidenum">
              <a:rPr lang="en-US">
                <a:latin typeface="+mj-lt"/>
              </a:rPr>
              <a:pPr>
                <a:defRPr/>
              </a:pPr>
              <a:t>21</a:t>
            </a:fld>
            <a:endParaRPr lang="en-US">
              <a:latin typeface="+mj-lt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7010400" cy="286232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coldOutside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if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(snowing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wearParka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} else {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wearJacket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} else {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wearShorts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}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</a:rPr>
              <a:t>if</a:t>
            </a:r>
            <a:r>
              <a:rPr lang="en-US" dirty="0" smtClean="0"/>
              <a:t>-</a:t>
            </a:r>
            <a:r>
              <a:rPr lang="en-US" dirty="0" smtClean="0">
                <a:latin typeface="Courier New" pitchFamily="49" charset="0"/>
              </a:rPr>
              <a:t>else</a:t>
            </a:r>
            <a:r>
              <a:rPr lang="en-US" dirty="0" smtClean="0"/>
              <a:t>-</a:t>
            </a:r>
            <a:r>
              <a:rPr lang="en-US" dirty="0" smtClean="0">
                <a:latin typeface="Courier New" pitchFamily="49" charset="0"/>
              </a:rPr>
              <a:t>if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urier New" pitchFamily="49" charset="0"/>
              </a:rPr>
              <a:t>if</a:t>
            </a:r>
            <a:r>
              <a:rPr lang="en-US" dirty="0"/>
              <a:t>-</a:t>
            </a:r>
            <a:r>
              <a:rPr lang="en-US" dirty="0">
                <a:latin typeface="Courier New" pitchFamily="49" charset="0"/>
              </a:rPr>
              <a:t>else</a:t>
            </a:r>
            <a:r>
              <a:rPr lang="en-US" dirty="0"/>
              <a:t>-</a:t>
            </a:r>
            <a:r>
              <a:rPr lang="en-US" dirty="0">
                <a:latin typeface="Courier New" pitchFamily="49" charset="0"/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C3CA5314-1BA0-43F8-BCFF-1F228DAEF9EB}" type="slidenum">
              <a:rPr lang="en-US">
                <a:latin typeface="+mj-lt"/>
              </a:rPr>
              <a:pPr>
                <a:defRPr/>
              </a:pPr>
              <a:t>23</a:t>
            </a:fld>
            <a:endParaRPr 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67818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expression_1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{ 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tatement;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tatement;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etc.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else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expression_2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tatement;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tatement;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etc.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defRPr/>
            </a:pPr>
            <a:r>
              <a:rPr lang="en-US" sz="2000" b="1" i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Insert as many else if clauses as necessary</a:t>
            </a:r>
            <a:endParaRPr lang="en-US" sz="2000" b="1" dirty="0">
              <a:solidFill>
                <a:srgbClr val="FFFF00"/>
              </a:solidFill>
              <a:latin typeface="+mj-lt"/>
              <a:cs typeface="Courier New" pitchFamily="49" charset="0"/>
            </a:endParaRPr>
          </a:p>
          <a:p>
            <a:pPr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 else {    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tatement;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tatement;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etc.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54707" y="1706969"/>
            <a:ext cx="5486400" cy="628650"/>
            <a:chOff x="2667000" y="2057400"/>
            <a:chExt cx="5486400" cy="628650"/>
          </a:xfrm>
        </p:grpSpPr>
        <p:sp>
          <p:nvSpPr>
            <p:cNvPr id="25605" name="AutoShape 2"/>
            <p:cNvSpPr>
              <a:spLocks/>
            </p:cNvSpPr>
            <p:nvPr/>
          </p:nvSpPr>
          <p:spPr bwMode="auto">
            <a:xfrm>
              <a:off x="2667000" y="2057400"/>
              <a:ext cx="228600" cy="609600"/>
            </a:xfrm>
            <a:prstGeom prst="rightBrace">
              <a:avLst>
                <a:gd name="adj1" fmla="val 19720"/>
                <a:gd name="adj2" fmla="val 51741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Text Box 5"/>
            <p:cNvSpPr txBox="1">
              <a:spLocks noChangeArrowheads="1"/>
            </p:cNvSpPr>
            <p:nvPr/>
          </p:nvSpPr>
          <p:spPr bwMode="auto">
            <a:xfrm>
              <a:off x="3657600" y="2057400"/>
              <a:ext cx="4495800" cy="628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600" i="1" baseline="0" dirty="0">
                  <a:solidFill>
                    <a:srgbClr val="0000FF"/>
                  </a:solidFill>
                  <a:latin typeface="Calibri" pitchFamily="34" charset="0"/>
                </a:rPr>
                <a:t>If </a:t>
              </a:r>
              <a:r>
                <a:rPr lang="en-US" sz="1600" i="1" baseline="0" dirty="0">
                  <a:solidFill>
                    <a:srgbClr val="0000FF"/>
                  </a:solidFill>
                  <a:latin typeface="Courier New" pitchFamily="49" charset="0"/>
                </a:rPr>
                <a:t>expression_1</a:t>
              </a:r>
              <a:r>
                <a:rPr lang="en-US" sz="1600" i="1" baseline="0" dirty="0">
                  <a:solidFill>
                    <a:srgbClr val="0000FF"/>
                  </a:solidFill>
                  <a:latin typeface="Calibri" pitchFamily="34" charset="0"/>
                </a:rPr>
                <a:t> is true these statements are executed, and the rest of the structure is ignored.</a:t>
              </a:r>
              <a:endParaRPr lang="en-US" sz="1600" baseline="0" dirty="0"/>
            </a:p>
            <a:p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54707" y="2819400"/>
            <a:ext cx="5943600" cy="609600"/>
            <a:chOff x="2743200" y="3505200"/>
            <a:chExt cx="5943600" cy="609600"/>
          </a:xfrm>
        </p:grpSpPr>
        <p:sp>
          <p:nvSpPr>
            <p:cNvPr id="25606" name="AutoShape 3"/>
            <p:cNvSpPr>
              <a:spLocks/>
            </p:cNvSpPr>
            <p:nvPr/>
          </p:nvSpPr>
          <p:spPr bwMode="auto">
            <a:xfrm>
              <a:off x="2743200" y="3581400"/>
              <a:ext cx="207963" cy="492125"/>
            </a:xfrm>
            <a:prstGeom prst="rightBrace">
              <a:avLst>
                <a:gd name="adj1" fmla="val 19720"/>
                <a:gd name="adj2" fmla="val 51741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Text Box 5"/>
            <p:cNvSpPr txBox="1">
              <a:spLocks noChangeArrowheads="1"/>
            </p:cNvSpPr>
            <p:nvPr/>
          </p:nvSpPr>
          <p:spPr bwMode="auto">
            <a:xfrm>
              <a:off x="3657600" y="3505200"/>
              <a:ext cx="5029200" cy="609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600" i="1" baseline="0" dirty="0">
                  <a:solidFill>
                    <a:srgbClr val="0000FF"/>
                  </a:solidFill>
                  <a:latin typeface="Calibri" pitchFamily="34" charset="0"/>
                </a:rPr>
                <a:t>Otherwise, if </a:t>
              </a:r>
              <a:r>
                <a:rPr lang="en-US" sz="1600" i="1" baseline="0" dirty="0">
                  <a:solidFill>
                    <a:srgbClr val="0000FF"/>
                  </a:solidFill>
                  <a:latin typeface="Courier New" pitchFamily="49" charset="0"/>
                </a:rPr>
                <a:t>expression_2</a:t>
              </a:r>
              <a:r>
                <a:rPr lang="en-US" sz="1600" i="1" baseline="0" dirty="0">
                  <a:solidFill>
                    <a:srgbClr val="0000FF"/>
                  </a:solidFill>
                  <a:latin typeface="Calibri" pitchFamily="34" charset="0"/>
                </a:rPr>
                <a:t> is true these statements are executed, and the rest of the structure is ignored.</a:t>
              </a:r>
              <a:endParaRPr lang="en-US" sz="1600" baseline="0" dirty="0"/>
            </a:p>
            <a:p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68884" y="4732337"/>
            <a:ext cx="5410200" cy="628650"/>
            <a:chOff x="2743200" y="5715000"/>
            <a:chExt cx="5410200" cy="628650"/>
          </a:xfrm>
        </p:grpSpPr>
        <p:sp>
          <p:nvSpPr>
            <p:cNvPr id="25607" name="AutoShape 4"/>
            <p:cNvSpPr>
              <a:spLocks/>
            </p:cNvSpPr>
            <p:nvPr/>
          </p:nvSpPr>
          <p:spPr bwMode="auto">
            <a:xfrm>
              <a:off x="2743200" y="5791200"/>
              <a:ext cx="207963" cy="492125"/>
            </a:xfrm>
            <a:prstGeom prst="rightBrace">
              <a:avLst>
                <a:gd name="adj1" fmla="val 19720"/>
                <a:gd name="adj2" fmla="val 51741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Text Box 5"/>
            <p:cNvSpPr txBox="1">
              <a:spLocks noChangeArrowheads="1"/>
            </p:cNvSpPr>
            <p:nvPr/>
          </p:nvSpPr>
          <p:spPr bwMode="auto">
            <a:xfrm>
              <a:off x="3733800" y="5715000"/>
              <a:ext cx="4419600" cy="628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i="1" dirty="0">
                  <a:solidFill>
                    <a:srgbClr val="0000FF"/>
                  </a:solidFill>
                  <a:latin typeface="Calibri" pitchFamily="34" charset="0"/>
                </a:rPr>
                <a:t>These statements are executed if none of the expressions above are true.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ourier New" pitchFamily="49" charset="0"/>
              </a:rPr>
              <a:t>if</a:t>
            </a:r>
            <a:r>
              <a:rPr lang="en-US"/>
              <a:t>-</a:t>
            </a:r>
            <a:r>
              <a:rPr lang="en-US">
                <a:latin typeface="Courier New" pitchFamily="49" charset="0"/>
              </a:rPr>
              <a:t>else</a:t>
            </a:r>
            <a:r>
              <a:rPr lang="en-US"/>
              <a:t>-</a:t>
            </a:r>
            <a:r>
              <a:rPr lang="en-US">
                <a:latin typeface="Courier New" pitchFamily="49" charset="0"/>
              </a:rPr>
              <a:t>if</a:t>
            </a:r>
            <a:r>
              <a:rPr lang="en-US"/>
              <a:t> Flowchart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EF9AC27E-556B-4207-BB27-59C9C7A56E72}" type="slidenum">
              <a:rPr lang="en-US">
                <a:latin typeface="+mj-lt"/>
              </a:rPr>
              <a:pPr>
                <a:defRPr/>
              </a:pPr>
              <a:t>24</a:t>
            </a:fld>
            <a:endParaRPr lang="en-US">
              <a:latin typeface="+mj-lt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543800" cy="511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3505200" cy="329320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60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 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“F”;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70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“D”;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80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“C”;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90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“B”;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&lt;= 100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“A”;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else {    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invalid score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228600"/>
            <a:ext cx="3505200" cy="427809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60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 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“F”;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70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“D”;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80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“C”;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 90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“B”;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b="1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score &lt;= 100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grade = “A”;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else {    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\\ invalid score;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3973033"/>
            <a:ext cx="2438400" cy="7513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 they produce </a:t>
            </a:r>
            <a:r>
              <a:rPr lang="en-US" b="1" dirty="0" smtClean="0">
                <a:solidFill>
                  <a:schemeClr val="bg1"/>
                </a:solidFill>
              </a:rPr>
              <a:t>the same </a:t>
            </a:r>
            <a:r>
              <a:rPr lang="en-US" b="1" dirty="0" smtClean="0">
                <a:solidFill>
                  <a:schemeClr val="bg1"/>
                </a:solidFill>
              </a:rPr>
              <a:t>results?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9163" y="4876800"/>
            <a:ext cx="3048000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Even if they did, is </a:t>
            </a:r>
            <a:r>
              <a:rPr lang="en-US" b="1" dirty="0" smtClean="0">
                <a:solidFill>
                  <a:schemeClr val="bg1"/>
                </a:solidFill>
              </a:rPr>
              <a:t>there any advantage in using one over the other?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1400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Coding Examples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33600" y="16002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AverageScore.java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21336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ConsultantCharges.java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26670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LoanQualifier.java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32004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TestResults.java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37338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StringCompare.java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2672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StringCompareTo.java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lo Travelling as a Female Featured Image"/>
          <p:cNvPicPr>
            <a:picLocks noChangeAspect="1" noChangeArrowheads="1"/>
          </p:cNvPicPr>
          <p:nvPr/>
        </p:nvPicPr>
        <p:blipFill>
          <a:blip r:embed="rId2" cstate="print"/>
          <a:srcRect l="42612"/>
          <a:stretch>
            <a:fillRect/>
          </a:stretch>
        </p:blipFill>
        <p:spPr bwMode="auto">
          <a:xfrm>
            <a:off x="3581400" y="3048000"/>
            <a:ext cx="2197428" cy="2552701"/>
          </a:xfrm>
          <a:prstGeom prst="rect">
            <a:avLst/>
          </a:prstGeom>
          <a:noFill/>
        </p:spPr>
      </p:pic>
      <p:pic>
        <p:nvPicPr>
          <p:cNvPr id="1030" name="Picture 6" descr="http://www.empowernetwork.com/ellenagius/files/2012/11/howtogetpa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2209800" cy="1473200"/>
          </a:xfrm>
          <a:prstGeom prst="rect">
            <a:avLst/>
          </a:prstGeom>
          <a:noFill/>
        </p:spPr>
      </p:pic>
      <p:pic>
        <p:nvPicPr>
          <p:cNvPr id="1032" name="Picture 8" descr="http://whatwouldmagellando.files.wordpress.com/2011/09/megabu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648200"/>
            <a:ext cx="2933700" cy="164873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648200" y="304800"/>
            <a:ext cx="4495800" cy="2514600"/>
            <a:chOff x="4648200" y="304800"/>
            <a:chExt cx="4495800" cy="2514600"/>
          </a:xfrm>
        </p:grpSpPr>
        <p:sp>
          <p:nvSpPr>
            <p:cNvPr id="8" name="Cloud Callout 7"/>
            <p:cNvSpPr/>
            <p:nvPr/>
          </p:nvSpPr>
          <p:spPr>
            <a:xfrm>
              <a:off x="4648200" y="304800"/>
              <a:ext cx="4495800" cy="2514600"/>
            </a:xfrm>
            <a:prstGeom prst="cloudCallout">
              <a:avLst>
                <a:gd name="adj1" fmla="val -48613"/>
                <a:gd name="adj2" fmla="val 71813"/>
              </a:avLst>
            </a:pr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www.date1love.com/wp-content/uploads/2013/03/New-York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609600"/>
              <a:ext cx="2438400" cy="182880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219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AND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867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>
                <a:latin typeface="Courier New" pitchFamily="49" charset="0"/>
              </a:rPr>
              <a:t>AND</a:t>
            </a:r>
            <a:r>
              <a:rPr lang="en-US" dirty="0" smtClean="0"/>
              <a:t> </a:t>
            </a:r>
            <a:r>
              <a:rPr lang="en-US" dirty="0"/>
              <a:t>Operator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what pair of conditions</a:t>
            </a:r>
            <a:br>
              <a:rPr lang="en-US" dirty="0" smtClean="0"/>
            </a:br>
            <a:r>
              <a:rPr lang="en-US" dirty="0" smtClean="0"/>
              <a:t>will Jenny will go to NY?</a:t>
            </a:r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94D4446B-9EB7-4761-862D-7E8C72B02865}" type="slidenum">
              <a:rPr lang="en-US">
                <a:latin typeface="+mj-lt"/>
              </a:rPr>
              <a:pPr>
                <a:defRPr/>
              </a:pPr>
              <a:t>29</a:t>
            </a:fld>
            <a:endParaRPr lang="en-US">
              <a:latin typeface="+mj-lt"/>
            </a:endParaRPr>
          </a:p>
        </p:txBody>
      </p:sp>
      <p:graphicFrame>
        <p:nvGraphicFramePr>
          <p:cNvPr id="159785" name="Group 41"/>
          <p:cNvGraphicFramePr>
            <a:graphicFrameLocks noGrp="1"/>
          </p:cNvGraphicFramePr>
          <p:nvPr/>
        </p:nvGraphicFramePr>
        <p:xfrm>
          <a:off x="990600" y="1828800"/>
          <a:ext cx="7010400" cy="3962400"/>
        </p:xfrm>
        <a:graphic>
          <a:graphicData uri="http://schemas.openxmlformats.org/drawingml/2006/table">
            <a:tbl>
              <a:tblPr/>
              <a:tblGrid>
                <a:gridCol w="1943100"/>
                <a:gridCol w="2247900"/>
                <a:gridCol w="2819400"/>
              </a:tblGrid>
              <a:tr h="792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got paid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Megabus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ticket is still available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Jenny going to NY?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200"/>
            <a:ext cx="1752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5200"/>
            <a:ext cx="1752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1752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105400"/>
            <a:ext cx="1752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3 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</a:rPr>
              <a:t>if</a:t>
            </a:r>
            <a:r>
              <a:rPr lang="en-US" dirty="0" smtClean="0"/>
              <a:t> Statement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</a:rPr>
              <a:t>if</a:t>
            </a:r>
            <a:r>
              <a:rPr lang="en-US" dirty="0" smtClean="0"/>
              <a:t>-</a:t>
            </a:r>
            <a:r>
              <a:rPr lang="en-US" dirty="0" smtClean="0">
                <a:latin typeface="Courier New" pitchFamily="49" charset="0"/>
              </a:rPr>
              <a:t>else</a:t>
            </a:r>
            <a:r>
              <a:rPr lang="en-US" dirty="0" smtClean="0"/>
              <a:t> Statement</a:t>
            </a:r>
          </a:p>
          <a:p>
            <a:r>
              <a:rPr lang="en-US" dirty="0" smtClean="0"/>
              <a:t>Nested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statements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</a:rPr>
              <a:t>if</a:t>
            </a:r>
            <a:r>
              <a:rPr lang="en-US" dirty="0" smtClean="0"/>
              <a:t>-</a:t>
            </a:r>
            <a:r>
              <a:rPr lang="en-US" dirty="0" smtClean="0">
                <a:latin typeface="Courier New" pitchFamily="49" charset="0"/>
              </a:rPr>
              <a:t>else</a:t>
            </a:r>
            <a:r>
              <a:rPr lang="en-US" dirty="0" smtClean="0"/>
              <a:t>-</a:t>
            </a:r>
            <a:r>
              <a:rPr lang="en-US" dirty="0" smtClean="0">
                <a:latin typeface="Courier New" pitchFamily="49" charset="0"/>
              </a:rPr>
              <a:t>if </a:t>
            </a:r>
            <a:r>
              <a:rPr lang="en-US" dirty="0" smtClean="0"/>
              <a:t>Statement</a:t>
            </a:r>
          </a:p>
          <a:p>
            <a:r>
              <a:rPr lang="en-US" dirty="0" smtClean="0"/>
              <a:t>Logical Operators</a:t>
            </a:r>
          </a:p>
          <a:p>
            <a:r>
              <a:rPr lang="en-US" dirty="0" smtClean="0"/>
              <a:t>Comparing </a:t>
            </a:r>
            <a:r>
              <a:rPr lang="en-US" dirty="0" smtClean="0">
                <a:latin typeface="Courier New" pitchFamily="49" charset="0"/>
              </a:rPr>
              <a:t>String</a:t>
            </a:r>
            <a:r>
              <a:rPr lang="en-US" dirty="0" smtClean="0"/>
              <a:t> Objects</a:t>
            </a:r>
          </a:p>
          <a:p>
            <a:r>
              <a:rPr lang="en-US" dirty="0" smtClean="0"/>
              <a:t>The Conditional </a:t>
            </a:r>
            <a:r>
              <a:rPr lang="en-US" dirty="0" smtClean="0"/>
              <a:t>Operators</a:t>
            </a:r>
            <a:endParaRPr lang="en-US" dirty="0" smtClean="0"/>
          </a:p>
          <a:p>
            <a:r>
              <a:rPr lang="en-US" dirty="0" smtClean="0"/>
              <a:t>The Switch Operator</a:t>
            </a:r>
          </a:p>
          <a:p>
            <a:r>
              <a:rPr lang="en-US" dirty="0" smtClean="0"/>
              <a:t>Displaying formatted output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lo Travelling as a Female Featured Image"/>
          <p:cNvPicPr>
            <a:picLocks noChangeAspect="1" noChangeArrowheads="1"/>
          </p:cNvPicPr>
          <p:nvPr/>
        </p:nvPicPr>
        <p:blipFill>
          <a:blip r:embed="rId2" cstate="print"/>
          <a:srcRect l="42612"/>
          <a:stretch>
            <a:fillRect/>
          </a:stretch>
        </p:blipFill>
        <p:spPr bwMode="auto">
          <a:xfrm>
            <a:off x="6248400" y="3505200"/>
            <a:ext cx="2197428" cy="2552701"/>
          </a:xfrm>
          <a:prstGeom prst="rect">
            <a:avLst/>
          </a:prstGeom>
          <a:noFill/>
        </p:spPr>
      </p:pic>
      <p:pic>
        <p:nvPicPr>
          <p:cNvPr id="1032" name="Picture 8" descr="http://whatwouldmagellando.files.wordpress.com/2011/09/megabu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2933700" cy="1648739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4648200" y="304800"/>
            <a:ext cx="4495800" cy="2514600"/>
          </a:xfrm>
          <a:prstGeom prst="cloudCallout">
            <a:avLst>
              <a:gd name="adj1" fmla="val 6947"/>
              <a:gd name="adj2" fmla="val 88664"/>
            </a:avLst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date1love.com/wp-content/uploads/2013/03/New-York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9600"/>
            <a:ext cx="24384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4191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OR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15714" name="Picture 2" descr="http://sturgisbeaty.com/wp-content/uploads/2012/10/First-Car-Pic.docx-425x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438400"/>
            <a:ext cx="2829757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>
                <a:latin typeface="Courier New" pitchFamily="49" charset="0"/>
              </a:rPr>
              <a:t>OR</a:t>
            </a:r>
            <a:r>
              <a:rPr lang="en-US" dirty="0" smtClean="0"/>
              <a:t> </a:t>
            </a:r>
            <a:r>
              <a:rPr lang="en-US" dirty="0"/>
              <a:t>Operator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460EBB7E-7B10-48C0-A0A4-175F9D9076A3}" type="slidenum">
              <a:rPr lang="en-US">
                <a:latin typeface="+mj-lt"/>
              </a:rPr>
              <a:pPr>
                <a:defRPr/>
              </a:pPr>
              <a:t>31</a:t>
            </a:fld>
            <a:endParaRPr lang="en-US">
              <a:latin typeface="+mj-lt"/>
            </a:endParaRP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/>
        </p:nvGraphicFramePr>
        <p:xfrm>
          <a:off x="609600" y="1828800"/>
          <a:ext cx="7772400" cy="3383280"/>
        </p:xfrm>
        <a:graphic>
          <a:graphicData uri="http://schemas.openxmlformats.org/drawingml/2006/table">
            <a:tbl>
              <a:tblPr/>
              <a:tblGrid>
                <a:gridCol w="2362200"/>
                <a:gridCol w="2286000"/>
                <a:gridCol w="3124200"/>
              </a:tblGrid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Suzan is going with Jenny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Megabus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ticket is still available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Jenny going to NY?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1600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1600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62400"/>
            <a:ext cx="1600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648200"/>
            <a:ext cx="1600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5715000"/>
            <a:ext cx="4400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See LogicalOr.java program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4102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</a:rPr>
              <a:t>NOT</a:t>
            </a:r>
            <a:r>
              <a:rPr lang="en-US" dirty="0" smtClean="0"/>
              <a:t> </a:t>
            </a:r>
            <a:r>
              <a:rPr lang="en-US" dirty="0"/>
              <a:t>Operator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BDC060BC-9FF7-4BA5-917C-D6BEEF6807C5}" type="slidenum">
              <a:rPr lang="en-US">
                <a:latin typeface="+mj-lt"/>
              </a:rPr>
              <a:pPr>
                <a:defRPr/>
              </a:pPr>
              <a:t>32</a:t>
            </a:fld>
            <a:endParaRPr lang="en-US">
              <a:latin typeface="+mj-lt"/>
            </a:endParaRPr>
          </a:p>
        </p:txBody>
      </p:sp>
      <p:graphicFrame>
        <p:nvGraphicFramePr>
          <p:cNvPr id="161823" name="Group 31"/>
          <p:cNvGraphicFramePr>
            <a:graphicFrameLocks noGrp="1"/>
          </p:cNvGraphicFramePr>
          <p:nvPr/>
        </p:nvGraphicFramePr>
        <p:xfrm>
          <a:off x="381000" y="4953000"/>
          <a:ext cx="4572000" cy="1493520"/>
        </p:xfrm>
        <a:graphic>
          <a:graphicData uri="http://schemas.openxmlformats.org/drawingml/2006/table">
            <a:tbl>
              <a:tblPr/>
              <a:tblGrid>
                <a:gridCol w="2085474"/>
                <a:gridCol w="2486526"/>
              </a:tblGrid>
              <a:tr h="497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gotSick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!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gotSick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648200" y="304800"/>
            <a:ext cx="4495800" cy="5753101"/>
            <a:chOff x="4648200" y="304800"/>
            <a:chExt cx="4495800" cy="5753101"/>
          </a:xfrm>
        </p:grpSpPr>
        <p:pic>
          <p:nvPicPr>
            <p:cNvPr id="6" name="Picture 4" descr="Solo Travelling as a Female Featured Image"/>
            <p:cNvPicPr>
              <a:picLocks noChangeAspect="1" noChangeArrowheads="1"/>
            </p:cNvPicPr>
            <p:nvPr/>
          </p:nvPicPr>
          <p:blipFill>
            <a:blip r:embed="rId3" cstate="print"/>
            <a:srcRect l="42612"/>
            <a:stretch>
              <a:fillRect/>
            </a:stretch>
          </p:blipFill>
          <p:spPr bwMode="auto">
            <a:xfrm>
              <a:off x="6248400" y="3505200"/>
              <a:ext cx="2197428" cy="2552701"/>
            </a:xfrm>
            <a:prstGeom prst="rect">
              <a:avLst/>
            </a:prstGeom>
            <a:noFill/>
          </p:spPr>
        </p:pic>
        <p:sp>
          <p:nvSpPr>
            <p:cNvPr id="7" name="Cloud Callout 6"/>
            <p:cNvSpPr/>
            <p:nvPr/>
          </p:nvSpPr>
          <p:spPr>
            <a:xfrm>
              <a:off x="4648200" y="304800"/>
              <a:ext cx="4495800" cy="2514600"/>
            </a:xfrm>
            <a:prstGeom prst="cloudCallout">
              <a:avLst>
                <a:gd name="adj1" fmla="val 6947"/>
                <a:gd name="adj2" fmla="val 88664"/>
              </a:avLst>
            </a:pr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ttp://www.date1love.com/wp-content/uploads/2013/03/New-York-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609600"/>
              <a:ext cx="2438400" cy="1828800"/>
            </a:xfrm>
            <a:prstGeom prst="rect">
              <a:avLst/>
            </a:prstGeom>
            <a:noFill/>
          </p:spPr>
        </p:pic>
      </p:grpSp>
      <p:pic>
        <p:nvPicPr>
          <p:cNvPr id="66562" name="Picture 2" descr="http://wwwdelivery.superstock.com/WI/223/1589/PreviewComp/SuperStock_1589R-47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438400"/>
            <a:ext cx="2518196" cy="16764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219200" y="2057400"/>
            <a:ext cx="2971800" cy="2438400"/>
            <a:chOff x="1219200" y="2057400"/>
            <a:chExt cx="2971800" cy="24384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95400" y="2057400"/>
              <a:ext cx="2667000" cy="24384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219200" y="2133600"/>
              <a:ext cx="2971800" cy="22860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5486400"/>
            <a:ext cx="1600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6019800"/>
            <a:ext cx="1600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Logical Operators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63F5C4D3-FFD7-44E4-B2B0-713CBDE17B2A}" type="slidenum">
              <a:rPr lang="en-US">
                <a:latin typeface="+mj-lt"/>
              </a:rPr>
              <a:pPr>
                <a:defRPr/>
              </a:pPr>
              <a:t>33</a:t>
            </a:fld>
            <a:endParaRPr lang="en-US">
              <a:latin typeface="+mj-lt"/>
            </a:endParaRPr>
          </a:p>
        </p:txBody>
      </p:sp>
      <p:graphicFrame>
        <p:nvGraphicFramePr>
          <p:cNvPr id="196646" name="Group 38"/>
          <p:cNvGraphicFramePr>
            <a:graphicFrameLocks noGrp="1"/>
          </p:cNvGraphicFramePr>
          <p:nvPr/>
        </p:nvGraphicFramePr>
        <p:xfrm>
          <a:off x="685800" y="1447800"/>
          <a:ext cx="7924800" cy="2906714"/>
        </p:xfrm>
        <a:graphic>
          <a:graphicData uri="http://schemas.openxmlformats.org/drawingml/2006/table">
            <a:tbl>
              <a:tblPr/>
              <a:tblGrid>
                <a:gridCol w="1433513"/>
                <a:gridCol w="1462087"/>
                <a:gridCol w="5029200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Operator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&amp;&amp;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if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ticketIsAvailable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&amp;&amp;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gotPaid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||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if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SuzanIsGoing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||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ticketIsAvailable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!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if (!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gotSick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3581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0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3962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0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0"/>
            <a:ext cx="3581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857500" y="47244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LogicalAnd.java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7500" y="52578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LogicalOr.java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</a:rPr>
              <a:t>switch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switch</a:t>
            </a:r>
            <a:r>
              <a:rPr lang="en-US"/>
              <a:t> Statement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switch(</a:t>
            </a:r>
            <a:r>
              <a:rPr lang="en-US" sz="2000" b="1" i="1" dirty="0" smtClean="0">
                <a:solidFill>
                  <a:srgbClr val="FFFF66"/>
                </a:solidFill>
                <a:latin typeface="Courier New" pitchFamily="49" charset="0"/>
              </a:rPr>
              <a:t>Expression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) {</a:t>
            </a: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case </a:t>
            </a:r>
            <a:r>
              <a:rPr lang="en-US" sz="2000" b="1" i="1" dirty="0" err="1">
                <a:solidFill>
                  <a:srgbClr val="FFFF66"/>
                </a:solidFill>
                <a:latin typeface="Courier New" pitchFamily="49" charset="0"/>
              </a:rPr>
              <a:t>CaseExpression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// place one or more statements 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break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case </a:t>
            </a:r>
            <a:r>
              <a:rPr lang="en-US" sz="2000" b="1" i="1" dirty="0" err="1">
                <a:solidFill>
                  <a:srgbClr val="FFFF66"/>
                </a:solidFill>
                <a:latin typeface="Courier New" pitchFamily="49" charset="0"/>
              </a:rPr>
              <a:t>CaseExpression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// place one or more statements 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break;</a:t>
            </a:r>
            <a:b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</a:b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FF00"/>
                </a:solidFill>
                <a:latin typeface="Courier New" pitchFamily="49" charset="0"/>
              </a:rPr>
              <a:t>    // case statements may be repeated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FF00"/>
                </a:solidFill>
                <a:latin typeface="Courier New" pitchFamily="49" charset="0"/>
              </a:rPr>
              <a:t>    //as many times as </a:t>
            </a:r>
            <a:r>
              <a:rPr lang="en-US" sz="2000" b="1" dirty="0" smtClean="0">
                <a:solidFill>
                  <a:srgbClr val="00FF00"/>
                </a:solidFill>
                <a:latin typeface="Courier New" pitchFamily="49" charset="0"/>
              </a:rPr>
              <a:t>necessary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default: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// place one or more statements here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645EE8CB-ED83-4E0B-B883-59F5E2750BEA}" type="slidenum">
              <a:rPr lang="en-US">
                <a:latin typeface="+mj-lt"/>
              </a:rPr>
              <a:pPr>
                <a:defRPr/>
              </a:pPr>
              <a:t>35</a:t>
            </a:fld>
            <a:endParaRPr lang="en-US">
              <a:latin typeface="+mj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0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187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switch(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w</a:t>
            </a:r>
            <a:r>
              <a:rPr lang="en-US" sz="2000" b="1" i="1" dirty="0" err="1" smtClean="0">
                <a:solidFill>
                  <a:srgbClr val="FFFF66"/>
                </a:solidFill>
                <a:latin typeface="Courier New" pitchFamily="49" charset="0"/>
              </a:rPr>
              <a:t>eekDay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) 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{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case </a:t>
            </a:r>
            <a:r>
              <a:rPr lang="en-US" sz="2000" b="1" i="1" dirty="0" err="1" smtClean="0">
                <a:solidFill>
                  <a:srgbClr val="FFFF66"/>
                </a:solidFill>
                <a:latin typeface="Courier New" pitchFamily="49" charset="0"/>
              </a:rPr>
              <a:t>monday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:</a:t>
            </a: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case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tuesd</a:t>
            </a:r>
            <a:r>
              <a:rPr lang="en-US" sz="2000" b="1" i="1" dirty="0" err="1" smtClean="0">
                <a:solidFill>
                  <a:srgbClr val="FFFF66"/>
                </a:solidFill>
                <a:latin typeface="Courier New" pitchFamily="49" charset="0"/>
              </a:rPr>
              <a:t>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case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wednes</a:t>
            </a:r>
            <a:r>
              <a:rPr lang="en-US" sz="2000" b="1" i="1" dirty="0" err="1" smtClean="0">
                <a:solidFill>
                  <a:srgbClr val="FFFF66"/>
                </a:solidFill>
                <a:latin typeface="Courier New" pitchFamily="49" charset="0"/>
              </a:rPr>
              <a:t>day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case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thursday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case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frid</a:t>
            </a:r>
            <a:r>
              <a:rPr lang="en-US" sz="2000" b="1" i="1" dirty="0" err="1" smtClean="0">
                <a:solidFill>
                  <a:srgbClr val="FFFF66"/>
                </a:solidFill>
                <a:latin typeface="Courier New" pitchFamily="49" charset="0"/>
              </a:rPr>
              <a:t>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System.out.println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(weekday + “ is a “ +</a:t>
            </a:r>
            <a:b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      working day! Get out of the bed now”);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  </a:t>
            </a: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break;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case </a:t>
            </a:r>
            <a:r>
              <a:rPr lang="en-US" sz="2000" b="1" i="1" dirty="0" err="1" smtClean="0">
                <a:solidFill>
                  <a:srgbClr val="FFFF66"/>
                </a:solidFill>
                <a:latin typeface="Courier New" pitchFamily="49" charset="0"/>
              </a:rPr>
              <a:t>saturday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doGroceries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cutGrass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();</a:t>
            </a: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case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sun</a:t>
            </a:r>
            <a:r>
              <a:rPr lang="en-US" sz="2000" b="1" i="1" dirty="0" err="1" smtClean="0">
                <a:solidFill>
                  <a:srgbClr val="FFFF66"/>
                </a:solidFill>
                <a:latin typeface="Courier New" pitchFamily="49" charset="0"/>
              </a:rPr>
              <a:t>day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goToChurch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();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   </a:t>
            </a:r>
            <a:r>
              <a:rPr lang="en-US" sz="2000" b="1" dirty="0" err="1" smtClean="0">
                <a:solidFill>
                  <a:srgbClr val="FFFF66"/>
                </a:solidFill>
                <a:latin typeface="Courier New" pitchFamily="49" charset="0"/>
              </a:rPr>
              <a:t>stayTheRestOfTheDayHome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();</a:t>
            </a: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break;</a:t>
            </a:r>
            <a:b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</a:b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FF00"/>
                </a:solidFill>
                <a:latin typeface="Courier New" pitchFamily="49" charset="0"/>
              </a:rPr>
              <a:t>    // case statements may be repeated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FF00"/>
                </a:solidFill>
                <a:latin typeface="Courier New" pitchFamily="49" charset="0"/>
              </a:rPr>
              <a:t>    //as many times as necessary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default: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    // </a:t>
            </a:r>
            <a:r>
              <a:rPr lang="en-US" sz="2000" b="1" dirty="0" smtClean="0">
                <a:solidFill>
                  <a:srgbClr val="FFFF66"/>
                </a:solidFill>
                <a:latin typeface="Courier New" pitchFamily="49" charset="0"/>
              </a:rPr>
              <a:t>holiday!!!! Go to the beach!!!</a:t>
            </a: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FF66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FFFF6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Switch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4A70A435-C59D-4619-A504-76EDF67FD57A}" type="slidenum">
              <a:rPr lang="en-US">
                <a:latin typeface="+mj-lt"/>
              </a:rPr>
              <a:pPr>
                <a:defRPr/>
              </a:pPr>
              <a:t>37</a:t>
            </a:fld>
            <a:endParaRPr lang="en-US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15240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NoBreaks.java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20574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PetFood.java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25908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SwitchDemo.java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Formatting the Output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common problem…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82512067-66DE-4E19-803C-EF80A7066F48}" type="slidenum">
              <a:rPr lang="en-US">
                <a:latin typeface="+mj-lt"/>
              </a:rPr>
              <a:pPr>
                <a:defRPr/>
              </a:pPr>
              <a:t>39</a:t>
            </a:fld>
            <a:endParaRPr lang="en-US">
              <a:latin typeface="+mj-lt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="1" baseline="0" dirty="0">
                <a:latin typeface="Courier New" pitchFamily="49" charset="0"/>
              </a:rPr>
              <a:t>double </a:t>
            </a:r>
            <a:r>
              <a:rPr lang="en-US" sz="2000" b="1" baseline="0" dirty="0" err="1">
                <a:latin typeface="Courier New" pitchFamily="49" charset="0"/>
              </a:rPr>
              <a:t>grossPay</a:t>
            </a:r>
            <a:r>
              <a:rPr lang="en-US" sz="2000" b="1" baseline="0" dirty="0">
                <a:latin typeface="Courier New" pitchFamily="49" charset="0"/>
              </a:rPr>
              <a:t> = 874.12;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="1" baseline="0" dirty="0" err="1" smtClean="0">
                <a:latin typeface="Courier New" pitchFamily="49" charset="0"/>
              </a:rPr>
              <a:t>System.out.println</a:t>
            </a:r>
            <a:r>
              <a:rPr lang="en-US" sz="2000" b="1" baseline="0" dirty="0" smtClean="0">
                <a:latin typeface="Courier New" pitchFamily="49" charset="0"/>
              </a:rPr>
              <a:t>(</a:t>
            </a:r>
            <a:r>
              <a:rPr lang="en-US" sz="2000" b="1" baseline="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="1" baseline="0" dirty="0">
                <a:latin typeface="Courier New" pitchFamily="49" charset="0"/>
              </a:rPr>
              <a:t>Your pay is </a:t>
            </a:r>
            <a:r>
              <a:rPr lang="en-US" sz="2000" b="1" baseline="0" dirty="0" smtClean="0">
                <a:latin typeface="Courier New" pitchFamily="49" charset="0"/>
              </a:rPr>
              <a:t>“</a:t>
            </a:r>
            <a:r>
              <a:rPr lang="en-US" sz="2000" b="1" dirty="0" smtClean="0">
                <a:latin typeface="Courier New" pitchFamily="49" charset="0"/>
              </a:rPr>
              <a:t> +</a:t>
            </a:r>
            <a:r>
              <a:rPr lang="en-US" sz="2000" b="1" baseline="0" dirty="0" smtClean="0">
                <a:latin typeface="Courier New" pitchFamily="49" charset="0"/>
              </a:rPr>
              <a:t> </a:t>
            </a:r>
            <a:r>
              <a:rPr lang="en-US" sz="2000" b="1" baseline="0" dirty="0" err="1">
                <a:latin typeface="Courier New" pitchFamily="49" charset="0"/>
              </a:rPr>
              <a:t>grossPay</a:t>
            </a:r>
            <a:r>
              <a:rPr lang="en-US" sz="2000" b="1" baseline="0" dirty="0">
                <a:latin typeface="Courier New" pitchFamily="49" charset="0"/>
              </a:rPr>
              <a:t>);</a:t>
            </a:r>
          </a:p>
        </p:txBody>
      </p:sp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37052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91595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IF statement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</a:rPr>
              <a:t>DecimalFormat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Decimal Format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15240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Format1.java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20574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Format2.java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2590800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Format3.java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77633" y="3086986"/>
            <a:ext cx="3124200" cy="457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Format4.java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</a:rPr>
              <a:t>printf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printf</a:t>
            </a:r>
            <a:r>
              <a:rPr lang="en-US"/>
              <a:t> Method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82512067-66DE-4E19-803C-EF80A7066F48}" type="slidenum">
              <a:rPr lang="en-US">
                <a:latin typeface="+mj-lt"/>
              </a:rPr>
              <a:pPr>
                <a:defRPr/>
              </a:pPr>
              <a:t>43</a:t>
            </a:fld>
            <a:endParaRPr lang="en-US">
              <a:latin typeface="+mj-lt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="1" baseline="0" dirty="0">
                <a:latin typeface="Courier New" pitchFamily="49" charset="0"/>
              </a:rPr>
              <a:t>double </a:t>
            </a:r>
            <a:r>
              <a:rPr lang="en-US" sz="2000" b="1" baseline="0" dirty="0" err="1">
                <a:latin typeface="Courier New" pitchFamily="49" charset="0"/>
              </a:rPr>
              <a:t>grossPay</a:t>
            </a:r>
            <a:r>
              <a:rPr lang="en-US" sz="2000" b="1" baseline="0" dirty="0">
                <a:latin typeface="Courier New" pitchFamily="49" charset="0"/>
              </a:rPr>
              <a:t> = 874.12;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="1" baseline="0" dirty="0" err="1" smtClean="0">
                <a:latin typeface="Courier New" pitchFamily="49" charset="0"/>
              </a:rPr>
              <a:t>System.out.println</a:t>
            </a:r>
            <a:r>
              <a:rPr lang="en-US" sz="2000" b="1" baseline="0" dirty="0" smtClean="0">
                <a:latin typeface="Courier New" pitchFamily="49" charset="0"/>
              </a:rPr>
              <a:t>(</a:t>
            </a:r>
            <a:r>
              <a:rPr lang="en-US" sz="2000" b="1" baseline="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="1" baseline="0" dirty="0">
                <a:latin typeface="Courier New" pitchFamily="49" charset="0"/>
              </a:rPr>
              <a:t>Your pay is </a:t>
            </a:r>
            <a:r>
              <a:rPr lang="en-US" sz="2000" b="1" baseline="0" dirty="0" smtClean="0">
                <a:latin typeface="Courier New" pitchFamily="49" charset="0"/>
              </a:rPr>
              <a:t>“</a:t>
            </a:r>
            <a:r>
              <a:rPr lang="en-US" sz="2000" b="1" dirty="0" smtClean="0">
                <a:latin typeface="Courier New" pitchFamily="49" charset="0"/>
              </a:rPr>
              <a:t> +</a:t>
            </a:r>
            <a:r>
              <a:rPr lang="en-US" sz="2000" b="1" baseline="0" dirty="0" smtClean="0">
                <a:latin typeface="Courier New" pitchFamily="49" charset="0"/>
              </a:rPr>
              <a:t> </a:t>
            </a:r>
            <a:r>
              <a:rPr lang="en-US" sz="2000" b="1" baseline="0" dirty="0" err="1">
                <a:latin typeface="Courier New" pitchFamily="49" charset="0"/>
              </a:rPr>
              <a:t>grossPay</a:t>
            </a:r>
            <a:r>
              <a:rPr lang="en-US" sz="2000" b="1" baseline="0" dirty="0">
                <a:latin typeface="Courier New" pitchFamily="49" charset="0"/>
              </a:rPr>
              <a:t>);</a:t>
            </a:r>
          </a:p>
        </p:txBody>
      </p:sp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37052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printf</a:t>
            </a:r>
            <a:r>
              <a:rPr lang="en-US"/>
              <a:t> Method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AB2408EF-2898-4501-BB02-9670701B9BE8}" type="slidenum">
              <a:rPr lang="en-US">
                <a:latin typeface="+mj-lt"/>
              </a:rPr>
              <a:pPr>
                <a:defRPr/>
              </a:pPr>
              <a:t>44</a:t>
            </a:fld>
            <a:endParaRPr lang="en-US">
              <a:latin typeface="+mj-lt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7772400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400" b="1" baseline="0" dirty="0" err="1">
                <a:latin typeface="Courier New" pitchFamily="49" charset="0"/>
              </a:rPr>
              <a:t>System.out.</a:t>
            </a:r>
            <a:r>
              <a:rPr lang="en-US" sz="2400" b="1" baseline="0" dirty="0" err="1">
                <a:solidFill>
                  <a:srgbClr val="FFFF00"/>
                </a:solidFill>
                <a:latin typeface="Courier New" pitchFamily="49" charset="0"/>
              </a:rPr>
              <a:t>printf</a:t>
            </a:r>
            <a:r>
              <a:rPr lang="en-US" sz="2400" b="1" baseline="0" dirty="0">
                <a:latin typeface="Courier New" pitchFamily="49" charset="0"/>
              </a:rPr>
              <a:t>(</a:t>
            </a:r>
            <a:r>
              <a:rPr lang="en-US" sz="2400" b="1" i="1" baseline="0" dirty="0" err="1">
                <a:latin typeface="Courier New" pitchFamily="49" charset="0"/>
              </a:rPr>
              <a:t>FormatString</a:t>
            </a:r>
            <a:r>
              <a:rPr lang="en-US" sz="2400" b="1" baseline="0" dirty="0">
                <a:latin typeface="Courier New" pitchFamily="49" charset="0"/>
              </a:rPr>
              <a:t>, </a:t>
            </a:r>
            <a:r>
              <a:rPr lang="en-US" sz="2400" b="1" i="1" baseline="0" dirty="0" err="1">
                <a:latin typeface="Courier New" pitchFamily="49" charset="0"/>
              </a:rPr>
              <a:t>ArgList</a:t>
            </a:r>
            <a:r>
              <a:rPr lang="en-US" sz="2400" b="1" baseline="0" dirty="0">
                <a:latin typeface="Courier New" pitchFamily="49" charset="0"/>
              </a:rPr>
              <a:t>);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2209800"/>
            <a:ext cx="4495800" cy="2466439"/>
            <a:chOff x="533400" y="2209800"/>
            <a:chExt cx="4495800" cy="2466439"/>
          </a:xfrm>
        </p:grpSpPr>
        <p:sp>
          <p:nvSpPr>
            <p:cNvPr id="51205" name="Text Box 6"/>
            <p:cNvSpPr txBox="1">
              <a:spLocks noChangeArrowheads="1"/>
            </p:cNvSpPr>
            <p:nvPr/>
          </p:nvSpPr>
          <p:spPr bwMode="auto">
            <a:xfrm>
              <a:off x="533400" y="3352800"/>
              <a:ext cx="2819400" cy="132343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i="1" baseline="0" dirty="0" err="1">
                  <a:solidFill>
                    <a:srgbClr val="FFFF00"/>
                  </a:solidFill>
                  <a:latin typeface="Courier New" pitchFamily="49" charset="0"/>
                </a:rPr>
                <a:t>FormatString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is a string that contains text and/or special formatting specifiers</a:t>
              </a:r>
              <a:r>
                <a:rPr lang="en-US" b="1" baseline="0" dirty="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51207" name="Line 8"/>
            <p:cNvSpPr>
              <a:spLocks noChangeShapeType="1"/>
            </p:cNvSpPr>
            <p:nvPr/>
          </p:nvSpPr>
          <p:spPr bwMode="auto">
            <a:xfrm flipV="1">
              <a:off x="1828800" y="2819400"/>
              <a:ext cx="0" cy="533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08" name="Line 9"/>
            <p:cNvSpPr>
              <a:spLocks noChangeShapeType="1"/>
            </p:cNvSpPr>
            <p:nvPr/>
          </p:nvSpPr>
          <p:spPr bwMode="auto">
            <a:xfrm>
              <a:off x="1828800" y="2819400"/>
              <a:ext cx="32004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09" name="Line 10"/>
            <p:cNvSpPr>
              <a:spLocks noChangeShapeType="1"/>
            </p:cNvSpPr>
            <p:nvPr/>
          </p:nvSpPr>
          <p:spPr bwMode="auto">
            <a:xfrm flipV="1">
              <a:off x="5029200" y="2209800"/>
              <a:ext cx="0" cy="6096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0" y="2209800"/>
            <a:ext cx="3810000" cy="2774216"/>
            <a:chOff x="4572000" y="2209800"/>
            <a:chExt cx="3810000" cy="2774216"/>
          </a:xfrm>
        </p:grpSpPr>
        <p:sp>
          <p:nvSpPr>
            <p:cNvPr id="51206" name="Text Box 7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3810000" cy="163121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i="1" baseline="0" dirty="0" err="1">
                  <a:solidFill>
                    <a:srgbClr val="FFFF00"/>
                  </a:solidFill>
                  <a:latin typeface="Courier New" pitchFamily="49" charset="0"/>
                </a:rPr>
                <a:t>ArgList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is optional. It is a list of additional arguments that will be formatted according to the format </a:t>
              </a:r>
              <a:r>
                <a:rPr lang="en-US" sz="2000" b="1" baseline="0" dirty="0" err="1">
                  <a:solidFill>
                    <a:srgbClr val="FFFF00"/>
                  </a:solidFill>
                </a:rPr>
                <a:t>specifiers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listed in the format string.</a:t>
              </a:r>
            </a:p>
          </p:txBody>
        </p:sp>
        <p:sp>
          <p:nvSpPr>
            <p:cNvPr id="51210" name="Line 11"/>
            <p:cNvSpPr>
              <a:spLocks noChangeShapeType="1"/>
            </p:cNvSpPr>
            <p:nvPr/>
          </p:nvSpPr>
          <p:spPr bwMode="auto">
            <a:xfrm flipV="1">
              <a:off x="6477000" y="2819400"/>
              <a:ext cx="0" cy="533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11" name="Line 12"/>
            <p:cNvSpPr>
              <a:spLocks noChangeShapeType="1"/>
            </p:cNvSpPr>
            <p:nvPr/>
          </p:nvSpPr>
          <p:spPr bwMode="auto">
            <a:xfrm>
              <a:off x="6477000" y="2819400"/>
              <a:ext cx="6858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12" name="Line 13"/>
            <p:cNvSpPr>
              <a:spLocks noChangeShapeType="1"/>
            </p:cNvSpPr>
            <p:nvPr/>
          </p:nvSpPr>
          <p:spPr bwMode="auto">
            <a:xfrm flipV="1">
              <a:off x="7162800" y="2209800"/>
              <a:ext cx="0" cy="6096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printf</a:t>
            </a:r>
            <a:r>
              <a:rPr lang="en-US"/>
              <a:t> Method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A9F4B6E9-5FF5-442A-A6AA-013FF3888373}" type="slidenum">
              <a:rPr lang="en-US">
                <a:latin typeface="+mj-lt"/>
              </a:rPr>
              <a:pPr>
                <a:defRPr/>
              </a:pPr>
              <a:t>45</a:t>
            </a:fld>
            <a:endParaRPr lang="en-US">
              <a:latin typeface="+mj-lt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 dirty="0">
                <a:latin typeface="Courier New" pitchFamily="49" charset="0"/>
              </a:rPr>
              <a:t>double </a:t>
            </a:r>
            <a:r>
              <a:rPr lang="en-US" sz="2000" baseline="0" dirty="0" err="1">
                <a:latin typeface="Courier New" pitchFamily="49" charset="0"/>
              </a:rPr>
              <a:t>grossPay</a:t>
            </a:r>
            <a:r>
              <a:rPr lang="en-US" sz="2000" baseline="0" dirty="0">
                <a:latin typeface="Courier New" pitchFamily="49" charset="0"/>
              </a:rPr>
              <a:t> = 874.12;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 dirty="0" err="1">
                <a:latin typeface="Courier New" pitchFamily="49" charset="0"/>
              </a:rPr>
              <a:t>System.out.</a:t>
            </a:r>
            <a:r>
              <a:rPr lang="en-US" sz="2000" b="1" baseline="0" dirty="0" err="1">
                <a:solidFill>
                  <a:srgbClr val="FFFF00"/>
                </a:solidFill>
                <a:latin typeface="Courier New" pitchFamily="49" charset="0"/>
              </a:rPr>
              <a:t>printf</a:t>
            </a:r>
            <a:r>
              <a:rPr lang="en-US" sz="2000" baseline="0" dirty="0">
                <a:latin typeface="Courier New" pitchFamily="49" charset="0"/>
              </a:rPr>
              <a:t>(</a:t>
            </a:r>
            <a:r>
              <a:rPr lang="en-US" sz="2000" baseline="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aseline="0" dirty="0">
                <a:latin typeface="Courier New" pitchFamily="49" charset="0"/>
              </a:rPr>
              <a:t>Your pay is %f.\n", </a:t>
            </a:r>
            <a:r>
              <a:rPr lang="en-US" sz="2000" baseline="0" dirty="0" err="1">
                <a:latin typeface="Courier New" pitchFamily="49" charset="0"/>
              </a:rPr>
              <a:t>grossPay</a:t>
            </a:r>
            <a:r>
              <a:rPr lang="en-US" sz="2000" baseline="0" dirty="0">
                <a:latin typeface="Courier New" pitchFamily="49" charset="0"/>
              </a:rPr>
              <a:t>);</a:t>
            </a: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5303838" y="2446338"/>
            <a:ext cx="425450" cy="44767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08625" y="2057400"/>
            <a:ext cx="1730375" cy="457200"/>
            <a:chOff x="3168" y="1104"/>
            <a:chExt cx="1536" cy="288"/>
          </a:xfrm>
        </p:grpSpPr>
        <p:sp>
          <p:nvSpPr>
            <p:cNvPr id="57362" name="Line 9"/>
            <p:cNvSpPr>
              <a:spLocks noChangeShapeType="1"/>
            </p:cNvSpPr>
            <p:nvPr/>
          </p:nvSpPr>
          <p:spPr bwMode="auto">
            <a:xfrm flipV="1">
              <a:off x="4704" y="1104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3" name="Line 10"/>
            <p:cNvSpPr>
              <a:spLocks noChangeShapeType="1"/>
            </p:cNvSpPr>
            <p:nvPr/>
          </p:nvSpPr>
          <p:spPr bwMode="auto">
            <a:xfrm flipH="1">
              <a:off x="3168" y="1104"/>
              <a:ext cx="153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364" name="Line 11"/>
            <p:cNvSpPr>
              <a:spLocks noChangeShapeType="1"/>
            </p:cNvSpPr>
            <p:nvPr/>
          </p:nvSpPr>
          <p:spPr bwMode="auto">
            <a:xfrm>
              <a:off x="3168" y="110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400" y="2971800"/>
            <a:ext cx="4975225" cy="2006600"/>
            <a:chOff x="533400" y="2971800"/>
            <a:chExt cx="4975225" cy="2006600"/>
          </a:xfrm>
        </p:grpSpPr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533400" y="3962400"/>
              <a:ext cx="3810000" cy="10160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baseline="0" dirty="0">
                  <a:solidFill>
                    <a:srgbClr val="FFFF00"/>
                  </a:solidFill>
                </a:rPr>
                <a:t>The </a:t>
              </a:r>
              <a:r>
                <a:rPr lang="en-US" sz="2000" b="1" baseline="0" dirty="0">
                  <a:solidFill>
                    <a:srgbClr val="FFFF00"/>
                  </a:solidFill>
                  <a:latin typeface="Courier New" pitchFamily="49" charset="0"/>
                </a:rPr>
                <a:t>%f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format </a:t>
              </a:r>
              <a:r>
                <a:rPr lang="en-US" sz="2000" b="1" baseline="0" dirty="0" err="1">
                  <a:solidFill>
                    <a:srgbClr val="FFFF00"/>
                  </a:solidFill>
                </a:rPr>
                <a:t>specifier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indicates that a floating-point value will be printed.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362200" y="2971800"/>
              <a:ext cx="3146425" cy="990600"/>
              <a:chOff x="1488" y="1680"/>
              <a:chExt cx="1680" cy="624"/>
            </a:xfrm>
          </p:grpSpPr>
          <p:sp>
            <p:nvSpPr>
              <p:cNvPr id="57359" name="Line 13"/>
              <p:cNvSpPr>
                <a:spLocks noChangeShapeType="1"/>
              </p:cNvSpPr>
              <p:nvPr/>
            </p:nvSpPr>
            <p:spPr bwMode="auto">
              <a:xfrm flipV="1">
                <a:off x="1488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360" name="Line 14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361" name="Line 15"/>
              <p:cNvSpPr>
                <a:spLocks noChangeShapeType="1"/>
              </p:cNvSpPr>
              <p:nvPr/>
            </p:nvSpPr>
            <p:spPr bwMode="auto">
              <a:xfrm flipV="1">
                <a:off x="3168" y="168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029200" y="2895600"/>
            <a:ext cx="3810000" cy="2387600"/>
            <a:chOff x="5029200" y="2895600"/>
            <a:chExt cx="3810000" cy="2387600"/>
          </a:xfrm>
        </p:grpSpPr>
        <p:sp>
          <p:nvSpPr>
            <p:cNvPr id="57354" name="Text Box 16"/>
            <p:cNvSpPr txBox="1">
              <a:spLocks noChangeArrowheads="1"/>
            </p:cNvSpPr>
            <p:nvPr/>
          </p:nvSpPr>
          <p:spPr bwMode="auto">
            <a:xfrm>
              <a:off x="5029200" y="3962400"/>
              <a:ext cx="3810000" cy="13208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baseline="0" dirty="0">
                  <a:solidFill>
                    <a:srgbClr val="FFFF00"/>
                  </a:solidFill>
                </a:rPr>
                <a:t>The contents of the </a:t>
              </a:r>
              <a:r>
                <a:rPr lang="en-US" sz="2000" b="1" baseline="0" dirty="0" err="1">
                  <a:solidFill>
                    <a:srgbClr val="FFFF00"/>
                  </a:solidFill>
                  <a:latin typeface="Courier New" pitchFamily="49" charset="0"/>
                </a:rPr>
                <a:t>grossPay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variable will be printed in the location of the </a:t>
              </a:r>
              <a:r>
                <a:rPr lang="en-US" sz="2000" b="1" baseline="0" dirty="0">
                  <a:solidFill>
                    <a:srgbClr val="FFFF00"/>
                  </a:solidFill>
                  <a:latin typeface="Courier New" pitchFamily="49" charset="0"/>
                </a:rPr>
                <a:t>%f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format </a:t>
              </a:r>
              <a:r>
                <a:rPr lang="en-US" sz="2000" b="1" baseline="0" dirty="0" err="1">
                  <a:solidFill>
                    <a:srgbClr val="FFFF00"/>
                  </a:solidFill>
                </a:rPr>
                <a:t>specifier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.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6934200" y="2895600"/>
              <a:ext cx="304800" cy="1066800"/>
              <a:chOff x="4416" y="1632"/>
              <a:chExt cx="288" cy="672"/>
            </a:xfrm>
          </p:grpSpPr>
          <p:sp>
            <p:nvSpPr>
              <p:cNvPr id="57356" name="Line 18"/>
              <p:cNvSpPr>
                <a:spLocks noChangeShapeType="1"/>
              </p:cNvSpPr>
              <p:nvPr/>
            </p:nvSpPr>
            <p:spPr bwMode="auto">
              <a:xfrm flipV="1">
                <a:off x="441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357" name="Line 19"/>
              <p:cNvSpPr>
                <a:spLocks noChangeShapeType="1"/>
              </p:cNvSpPr>
              <p:nvPr/>
            </p:nvSpPr>
            <p:spPr bwMode="auto">
              <a:xfrm>
                <a:off x="4416" y="211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358" name="Line 20"/>
              <p:cNvSpPr>
                <a:spLocks noChangeShapeType="1"/>
              </p:cNvSpPr>
              <p:nvPr/>
            </p:nvSpPr>
            <p:spPr bwMode="auto">
              <a:xfrm flipV="1">
                <a:off x="4704" y="1632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printf</a:t>
            </a:r>
            <a:r>
              <a:rPr lang="en-US"/>
              <a:t> Method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54220798-7760-48BA-A9EC-81E750B148F1}" type="slidenum">
              <a:rPr lang="en-US">
                <a:latin typeface="+mj-lt"/>
              </a:rPr>
              <a:pPr>
                <a:defRPr/>
              </a:pPr>
              <a:t>46</a:t>
            </a:fld>
            <a:endParaRPr lang="en-US">
              <a:latin typeface="+mj-lt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="1" baseline="0" dirty="0">
                <a:latin typeface="Courier New" pitchFamily="49" charset="0"/>
              </a:rPr>
              <a:t>double </a:t>
            </a:r>
            <a:r>
              <a:rPr lang="en-US" sz="2000" b="1" baseline="0" dirty="0" err="1">
                <a:latin typeface="Courier New" pitchFamily="49" charset="0"/>
              </a:rPr>
              <a:t>grossPay</a:t>
            </a:r>
            <a:r>
              <a:rPr lang="en-US" sz="2000" b="1" baseline="0" dirty="0">
                <a:latin typeface="Courier New" pitchFamily="49" charset="0"/>
              </a:rPr>
              <a:t> = 874.12;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="1" baseline="0" dirty="0" err="1">
                <a:latin typeface="Courier New" pitchFamily="49" charset="0"/>
              </a:rPr>
              <a:t>System.out.printf</a:t>
            </a:r>
            <a:r>
              <a:rPr lang="en-US" sz="2000" b="1" baseline="0" dirty="0">
                <a:latin typeface="Courier New" pitchFamily="49" charset="0"/>
              </a:rPr>
              <a:t>(</a:t>
            </a:r>
            <a:r>
              <a:rPr lang="en-US" sz="2000" b="1" baseline="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="1" baseline="0" dirty="0">
                <a:latin typeface="Courier New" pitchFamily="49" charset="0"/>
              </a:rPr>
              <a:t>Your pay is %.2f.\n", </a:t>
            </a:r>
            <a:r>
              <a:rPr lang="en-US" sz="2000" b="1" baseline="0" dirty="0" err="1">
                <a:latin typeface="Courier New" pitchFamily="49" charset="0"/>
              </a:rPr>
              <a:t>grossPay</a:t>
            </a:r>
            <a:r>
              <a:rPr lang="en-US" sz="2000" b="1" baseline="0" dirty="0">
                <a:latin typeface="Courier New" pitchFamily="49" charset="0"/>
              </a:rPr>
              <a:t>);</a:t>
            </a: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5257800" y="1792288"/>
            <a:ext cx="685800" cy="406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2286000"/>
            <a:ext cx="5410200" cy="2006600"/>
            <a:chOff x="533400" y="2971800"/>
            <a:chExt cx="5410200" cy="2006600"/>
          </a:xfrm>
        </p:grpSpPr>
        <p:sp>
          <p:nvSpPr>
            <p:cNvPr id="59399" name="Text Box 6"/>
            <p:cNvSpPr txBox="1">
              <a:spLocks noChangeArrowheads="1"/>
            </p:cNvSpPr>
            <p:nvPr/>
          </p:nvSpPr>
          <p:spPr bwMode="auto">
            <a:xfrm>
              <a:off x="533400" y="3962400"/>
              <a:ext cx="5410200" cy="10160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baseline="0" dirty="0">
                  <a:solidFill>
                    <a:srgbClr val="FFFF00"/>
                  </a:solidFill>
                </a:rPr>
                <a:t>The </a:t>
              </a:r>
              <a:r>
                <a:rPr lang="en-US" sz="2000" b="1" baseline="0" dirty="0">
                  <a:solidFill>
                    <a:srgbClr val="FFFF00"/>
                  </a:solidFill>
                  <a:latin typeface="Courier New" pitchFamily="49" charset="0"/>
                </a:rPr>
                <a:t>%.2f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format </a:t>
              </a:r>
              <a:r>
                <a:rPr lang="en-US" sz="2000" b="1" baseline="0" dirty="0" err="1">
                  <a:solidFill>
                    <a:srgbClr val="FFFF00"/>
                  </a:solidFill>
                </a:rPr>
                <a:t>specifier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indicates that a floating-point value will be printed, rounded to two decimal places.</a:t>
              </a:r>
            </a:p>
          </p:txBody>
        </p:sp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2362200" y="2971800"/>
              <a:ext cx="3322638" cy="990600"/>
              <a:chOff x="1488" y="1680"/>
              <a:chExt cx="1680" cy="624"/>
            </a:xfrm>
          </p:grpSpPr>
          <p:sp>
            <p:nvSpPr>
              <p:cNvPr id="59401" name="Line 12"/>
              <p:cNvSpPr>
                <a:spLocks noChangeShapeType="1"/>
              </p:cNvSpPr>
              <p:nvPr/>
            </p:nvSpPr>
            <p:spPr bwMode="auto">
              <a:xfrm flipV="1">
                <a:off x="1488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02" name="Line 13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03" name="Line 14"/>
              <p:cNvSpPr>
                <a:spLocks noChangeShapeType="1"/>
              </p:cNvSpPr>
              <p:nvPr/>
            </p:nvSpPr>
            <p:spPr bwMode="auto">
              <a:xfrm flipV="1">
                <a:off x="3168" y="168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37052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printf</a:t>
            </a:r>
            <a:r>
              <a:rPr lang="en-US"/>
              <a:t> Method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D26EF154-03B1-4F08-AE31-11C0195EC28C}" type="slidenum">
              <a:rPr lang="en-US">
                <a:latin typeface="+mj-lt"/>
              </a:rPr>
              <a:pPr>
                <a:defRPr/>
              </a:pPr>
              <a:t>47</a:t>
            </a:fld>
            <a:endParaRPr lang="en-US">
              <a:latin typeface="+mj-lt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3400" y="1768475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 dirty="0" err="1">
                <a:solidFill>
                  <a:srgbClr val="FFFF00"/>
                </a:solidFill>
                <a:latin typeface="Courier New" pitchFamily="49" charset="0"/>
              </a:rPr>
              <a:t>int</a:t>
            </a:r>
            <a:r>
              <a:rPr lang="en-US" sz="2000" baseline="0" dirty="0">
                <a:latin typeface="Courier New" pitchFamily="49" charset="0"/>
              </a:rPr>
              <a:t> hours = 40;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 dirty="0" err="1">
                <a:latin typeface="Courier New" pitchFamily="49" charset="0"/>
              </a:rPr>
              <a:t>System.out.printf</a:t>
            </a:r>
            <a:r>
              <a:rPr lang="en-US" sz="2000" baseline="0" dirty="0">
                <a:latin typeface="Courier New" pitchFamily="49" charset="0"/>
              </a:rPr>
              <a:t>("I worked %d hours.\n", hours);</a:t>
            </a:r>
          </a:p>
        </p:txBody>
      </p:sp>
      <p:sp>
        <p:nvSpPr>
          <p:cNvPr id="54277" name="Oval 6"/>
          <p:cNvSpPr>
            <a:spLocks noChangeArrowheads="1"/>
          </p:cNvSpPr>
          <p:nvPr/>
        </p:nvSpPr>
        <p:spPr bwMode="auto">
          <a:xfrm>
            <a:off x="4800600" y="2133600"/>
            <a:ext cx="487363" cy="455613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29200" y="1752600"/>
            <a:ext cx="2438400" cy="457200"/>
            <a:chOff x="3168" y="1104"/>
            <a:chExt cx="1536" cy="288"/>
          </a:xfrm>
        </p:grpSpPr>
        <p:sp>
          <p:nvSpPr>
            <p:cNvPr id="54289" name="Line 8"/>
            <p:cNvSpPr>
              <a:spLocks noChangeShapeType="1"/>
            </p:cNvSpPr>
            <p:nvPr/>
          </p:nvSpPr>
          <p:spPr bwMode="auto">
            <a:xfrm flipV="1">
              <a:off x="4704" y="1104"/>
              <a:ext cx="0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0" name="Line 9"/>
            <p:cNvSpPr>
              <a:spLocks noChangeShapeType="1"/>
            </p:cNvSpPr>
            <p:nvPr/>
          </p:nvSpPr>
          <p:spPr bwMode="auto">
            <a:xfrm flipH="1">
              <a:off x="3168" y="1104"/>
              <a:ext cx="1536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1" name="Line 10"/>
            <p:cNvSpPr>
              <a:spLocks noChangeShapeType="1"/>
            </p:cNvSpPr>
            <p:nvPr/>
          </p:nvSpPr>
          <p:spPr bwMode="auto">
            <a:xfrm>
              <a:off x="3168" y="1104"/>
              <a:ext cx="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2667000"/>
            <a:ext cx="4495800" cy="2006600"/>
            <a:chOff x="533400" y="2667000"/>
            <a:chExt cx="4495800" cy="2006600"/>
          </a:xfrm>
        </p:grpSpPr>
        <p:sp>
          <p:nvSpPr>
            <p:cNvPr id="54278" name="Text Box 7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3810000" cy="10160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baseline="0" dirty="0">
                  <a:solidFill>
                    <a:srgbClr val="FFFF00"/>
                  </a:solidFill>
                </a:rPr>
                <a:t>The </a:t>
              </a:r>
              <a:r>
                <a:rPr lang="en-US" sz="2000" b="1" baseline="0" dirty="0">
                  <a:solidFill>
                    <a:srgbClr val="FFFF00"/>
                  </a:solidFill>
                  <a:latin typeface="Courier New" pitchFamily="49" charset="0"/>
                </a:rPr>
                <a:t>%d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format </a:t>
              </a:r>
              <a:r>
                <a:rPr lang="en-US" sz="2000" b="1" baseline="0" dirty="0" err="1">
                  <a:solidFill>
                    <a:srgbClr val="FFFF00"/>
                  </a:solidFill>
                </a:rPr>
                <a:t>specifier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indicates that a decimal integer will be printed.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362200" y="2667000"/>
              <a:ext cx="2667000" cy="990600"/>
              <a:chOff x="1488" y="1680"/>
              <a:chExt cx="1680" cy="624"/>
            </a:xfrm>
          </p:grpSpPr>
          <p:sp>
            <p:nvSpPr>
              <p:cNvPr id="54286" name="Line 11"/>
              <p:cNvSpPr>
                <a:spLocks noChangeShapeType="1"/>
              </p:cNvSpPr>
              <p:nvPr/>
            </p:nvSpPr>
            <p:spPr bwMode="auto">
              <a:xfrm flipV="1">
                <a:off x="1488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2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8" name="Line 13"/>
              <p:cNvSpPr>
                <a:spLocks noChangeShapeType="1"/>
              </p:cNvSpPr>
              <p:nvPr/>
            </p:nvSpPr>
            <p:spPr bwMode="auto">
              <a:xfrm flipV="1">
                <a:off x="3168" y="1680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105400" y="2590800"/>
            <a:ext cx="3810000" cy="2387600"/>
            <a:chOff x="5105400" y="2590800"/>
            <a:chExt cx="3810000" cy="2387600"/>
          </a:xfrm>
        </p:grpSpPr>
        <p:sp>
          <p:nvSpPr>
            <p:cNvPr id="54281" name="Text Box 14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3810000" cy="13208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baseline="0" dirty="0">
                  <a:solidFill>
                    <a:srgbClr val="FFFF00"/>
                  </a:solidFill>
                </a:rPr>
                <a:t>The contents of the </a:t>
              </a:r>
              <a:r>
                <a:rPr lang="en-US" sz="2000" b="1" baseline="0" dirty="0">
                  <a:solidFill>
                    <a:srgbClr val="FFFF00"/>
                  </a:solidFill>
                  <a:latin typeface="Courier New" pitchFamily="49" charset="0"/>
                </a:rPr>
                <a:t>hours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variable will be printed in the location of the </a:t>
              </a:r>
              <a:r>
                <a:rPr lang="en-US" sz="2000" b="1" baseline="0" dirty="0">
                  <a:solidFill>
                    <a:srgbClr val="FFFF00"/>
                  </a:solidFill>
                  <a:latin typeface="Courier New" pitchFamily="49" charset="0"/>
                </a:rPr>
                <a:t>%d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format </a:t>
              </a:r>
              <a:r>
                <a:rPr lang="en-US" sz="2000" b="1" baseline="0" dirty="0" err="1">
                  <a:solidFill>
                    <a:srgbClr val="FFFF00"/>
                  </a:solidFill>
                </a:rPr>
                <a:t>specifier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.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010400" y="2590800"/>
              <a:ext cx="457200" cy="1066800"/>
              <a:chOff x="4416" y="1632"/>
              <a:chExt cx="288" cy="672"/>
            </a:xfrm>
          </p:grpSpPr>
          <p:sp>
            <p:nvSpPr>
              <p:cNvPr id="54283" name="Line 15"/>
              <p:cNvSpPr>
                <a:spLocks noChangeShapeType="1"/>
              </p:cNvSpPr>
              <p:nvPr/>
            </p:nvSpPr>
            <p:spPr bwMode="auto">
              <a:xfrm flipV="1">
                <a:off x="4416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4" name="Line 16"/>
              <p:cNvSpPr>
                <a:spLocks noChangeShapeType="1"/>
              </p:cNvSpPr>
              <p:nvPr/>
            </p:nvSpPr>
            <p:spPr bwMode="auto">
              <a:xfrm>
                <a:off x="4416" y="211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7"/>
              <p:cNvSpPr>
                <a:spLocks noChangeShapeType="1"/>
              </p:cNvSpPr>
              <p:nvPr/>
            </p:nvSpPr>
            <p:spPr bwMode="auto">
              <a:xfrm flipV="1">
                <a:off x="4704" y="1632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printf</a:t>
            </a:r>
            <a:r>
              <a:rPr lang="en-US"/>
              <a:t> Method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C9359DC8-84A0-41F5-817A-984DC8ED37E4}" type="slidenum">
              <a:rPr lang="en-US">
                <a:latin typeface="+mj-lt"/>
              </a:rPr>
              <a:pPr>
                <a:defRPr/>
              </a:pPr>
              <a:t>48</a:t>
            </a:fld>
            <a:endParaRPr lang="en-US">
              <a:latin typeface="+mj-lt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305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>
                <a:latin typeface="Courier New" pitchFamily="49" charset="0"/>
              </a:rPr>
              <a:t>int dogs = 2, cats = 4;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>
                <a:latin typeface="Courier New" pitchFamily="49" charset="0"/>
              </a:rPr>
              <a:t>System.out.printf(</a:t>
            </a:r>
            <a:r>
              <a:rPr lang="en-US" sz="2000" baseline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aseline="0">
                <a:latin typeface="Courier New" pitchFamily="49" charset="0"/>
              </a:rPr>
              <a:t>We have %d dogs and %d cats.\n",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>
                <a:latin typeface="Courier New" pitchFamily="49" charset="0"/>
              </a:rPr>
              <a:t>                  dogs, cats);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0"/>
            <a:ext cx="37052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printf</a:t>
            </a:r>
            <a:r>
              <a:rPr lang="en-US"/>
              <a:t> Method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11EC6C65-7DCF-44E9-ABE6-00D99675CE0D}" type="slidenum">
              <a:rPr lang="en-US">
                <a:latin typeface="+mj-lt"/>
              </a:rPr>
              <a:pPr>
                <a:defRPr/>
              </a:pPr>
              <a:t>49</a:t>
            </a:fld>
            <a:endParaRPr lang="en-US">
              <a:latin typeface="+mj-lt"/>
            </a:endParaRP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305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>
                <a:latin typeface="Courier New" pitchFamily="49" charset="0"/>
              </a:rPr>
              <a:t>String name = "Ringo";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sz="2000" baseline="0">
                <a:latin typeface="Courier New" pitchFamily="49" charset="0"/>
              </a:rPr>
              <a:t>System.out.printf(</a:t>
            </a:r>
            <a:r>
              <a:rPr lang="en-US" sz="2000" baseline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aseline="0">
                <a:latin typeface="Courier New" pitchFamily="49" charset="0"/>
              </a:rPr>
              <a:t>Your name is %s.\n", name);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37052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876800" y="2895600"/>
            <a:ext cx="3581400" cy="2159000"/>
            <a:chOff x="4876800" y="2895600"/>
            <a:chExt cx="3581400" cy="2159000"/>
          </a:xfrm>
        </p:grpSpPr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876800" y="4038600"/>
              <a:ext cx="3581400" cy="10160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baseline="0" dirty="0">
                  <a:solidFill>
                    <a:srgbClr val="FFFF00"/>
                  </a:solidFill>
                </a:rPr>
                <a:t>The </a:t>
              </a:r>
              <a:r>
                <a:rPr lang="en-US" sz="2000" b="1" baseline="0" dirty="0">
                  <a:solidFill>
                    <a:srgbClr val="FFFF00"/>
                  </a:solidFill>
                  <a:latin typeface="Courier New" pitchFamily="49" charset="0"/>
                </a:rPr>
                <a:t>%s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format </a:t>
              </a:r>
              <a:r>
                <a:rPr lang="en-US" sz="2000" b="1" baseline="0" dirty="0" err="1">
                  <a:solidFill>
                    <a:srgbClr val="FFFF00"/>
                  </a:solidFill>
                </a:rPr>
                <a:t>specifier</a:t>
              </a:r>
              <a:r>
                <a:rPr lang="en-US" sz="2000" b="1" baseline="0" dirty="0">
                  <a:solidFill>
                    <a:srgbClr val="FFFF00"/>
                  </a:solidFill>
                </a:rPr>
                <a:t> indicates that a string will be printed.</a:t>
              </a:r>
            </a:p>
          </p:txBody>
        </p:sp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5746750" y="2895600"/>
              <a:ext cx="882650" cy="1143000"/>
              <a:chOff x="3648" y="1824"/>
              <a:chExt cx="528" cy="720"/>
            </a:xfrm>
          </p:grpSpPr>
          <p:sp>
            <p:nvSpPr>
              <p:cNvPr id="60425" name="Line 8"/>
              <p:cNvSpPr>
                <a:spLocks noChangeShapeType="1"/>
              </p:cNvSpPr>
              <p:nvPr/>
            </p:nvSpPr>
            <p:spPr bwMode="auto">
              <a:xfrm flipV="1">
                <a:off x="4176" y="220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26" name="Line 9"/>
              <p:cNvSpPr>
                <a:spLocks noChangeShapeType="1"/>
              </p:cNvSpPr>
              <p:nvPr/>
            </p:nvSpPr>
            <p:spPr bwMode="auto">
              <a:xfrm flipH="1">
                <a:off x="3648" y="220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27" name="Line 10"/>
              <p:cNvSpPr>
                <a:spLocks noChangeShapeType="1"/>
              </p:cNvSpPr>
              <p:nvPr/>
            </p:nvSpPr>
            <p:spPr bwMode="auto">
              <a:xfrm flipV="1">
                <a:off x="3648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lg" len="lg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IF statement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14800"/>
            <a:ext cx="2009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228600" y="2057400"/>
            <a:ext cx="3276600" cy="1295400"/>
          </a:xfrm>
          <a:prstGeom prst="cloudCallout">
            <a:avLst>
              <a:gd name="adj1" fmla="val 24854"/>
              <a:gd name="adj2" fmla="val 9856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I need to go to the lab!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343400" y="2743200"/>
            <a:ext cx="4495800" cy="1295400"/>
          </a:xfrm>
          <a:prstGeom prst="cloudCallout">
            <a:avLst>
              <a:gd name="adj1" fmla="val -58909"/>
              <a:gd name="adj2" fmla="val 8030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If it’s cold outside, I’ll wear a coat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3429000"/>
            <a:ext cx="19050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2971800"/>
            <a:ext cx="1905000" cy="381000"/>
          </a:xfrm>
          <a:prstGeom prst="rect">
            <a:avLst/>
          </a:prstGeom>
          <a:noFill/>
          <a:ln w="635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34000" y="1066800"/>
            <a:ext cx="2667000" cy="1828800"/>
            <a:chOff x="5334000" y="1066800"/>
            <a:chExt cx="2667000" cy="1828800"/>
          </a:xfrm>
        </p:grpSpPr>
        <p:sp>
          <p:nvSpPr>
            <p:cNvPr id="9" name="Down Arrow 8"/>
            <p:cNvSpPr/>
            <p:nvPr/>
          </p:nvSpPr>
          <p:spPr>
            <a:xfrm>
              <a:off x="6477000" y="2133600"/>
              <a:ext cx="381000" cy="762000"/>
            </a:xfrm>
            <a:prstGeom prst="down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0" y="1066800"/>
              <a:ext cx="2667000" cy="954107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Condition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(true or false)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86400" y="3962400"/>
            <a:ext cx="2667000" cy="2299395"/>
            <a:chOff x="5486400" y="3962400"/>
            <a:chExt cx="2667000" cy="2299395"/>
          </a:xfrm>
        </p:grpSpPr>
        <p:sp>
          <p:nvSpPr>
            <p:cNvPr id="10" name="Down Arrow 9"/>
            <p:cNvSpPr/>
            <p:nvPr/>
          </p:nvSpPr>
          <p:spPr>
            <a:xfrm flipV="1">
              <a:off x="6477000" y="3962400"/>
              <a:ext cx="381000" cy="8382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4876800"/>
              <a:ext cx="2667000" cy="1384995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The “action” if the “condition” is true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us.cdn3.123rf.com/168nwm/ribah/ribah1307/ribah130700583/21054177-3d-illustration-of-tired-man-sleeping-over-books-at-the-table-3d-rendering-of-people--human-charac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4038600" cy="25241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305800" cy="1066800"/>
          </a:xfrm>
        </p:spPr>
        <p:txBody>
          <a:bodyPr/>
          <a:lstStyle/>
          <a:p>
            <a:r>
              <a:rPr lang="en-US" dirty="0" smtClean="0"/>
              <a:t>That’s the End of Chapter 3</a:t>
            </a:r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9ThlmlUTFP0/TV6v90fjQSI/AAAAAAAACyI/c9RMpGmDzPU/s1600/ques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24515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BB2-5C2F-4327-9653-0460CD07FDE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if</a:t>
            </a:r>
            <a:r>
              <a:rPr lang="en-US" dirty="0"/>
              <a:t>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form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Tx/>
              <a:buNone/>
            </a:pPr>
            <a:r>
              <a:rPr lang="en-US" sz="2800" i="1" dirty="0" smtClean="0">
                <a:solidFill>
                  <a:srgbClr val="FFFF66"/>
                </a:solidFill>
              </a:rPr>
              <a:t>if (</a:t>
            </a:r>
            <a:r>
              <a:rPr lang="en-US" sz="2800" i="1" dirty="0" smtClean="0">
                <a:solidFill>
                  <a:srgbClr val="FF0000"/>
                </a:solidFill>
              </a:rPr>
              <a:t>condition </a:t>
            </a:r>
            <a:r>
              <a:rPr lang="en-US" sz="2800" i="1" dirty="0">
                <a:solidFill>
                  <a:srgbClr val="FF0000"/>
                </a:solidFill>
              </a:rPr>
              <a:t>is true</a:t>
            </a:r>
            <a:r>
              <a:rPr lang="en-US" sz="2800" i="1" dirty="0">
                <a:solidFill>
                  <a:srgbClr val="FFFF66"/>
                </a:solidFill>
              </a:rPr>
              <a:t>)</a:t>
            </a:r>
          </a:p>
          <a:p>
            <a:pPr lvl="1">
              <a:buFontTx/>
              <a:buNone/>
            </a:pPr>
            <a:r>
              <a:rPr lang="en-US" sz="2800" i="1" dirty="0">
                <a:solidFill>
                  <a:srgbClr val="FFFF66"/>
                </a:solidFill>
              </a:rPr>
              <a:t>	execute next </a:t>
            </a:r>
            <a:r>
              <a:rPr lang="en-US" sz="2800" i="1" dirty="0" smtClean="0">
                <a:solidFill>
                  <a:srgbClr val="FFFF66"/>
                </a:solidFill>
              </a:rPr>
              <a:t>statement</a:t>
            </a:r>
            <a:endParaRPr lang="en-US" sz="2800" i="1" dirty="0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5FFC3E58-CAF2-45C8-AD31-4331E381EC6D}" type="slidenum">
              <a:rPr lang="en-US">
                <a:latin typeface="+mj-lt"/>
              </a:rPr>
              <a:pPr>
                <a:defRPr/>
              </a:pPr>
              <a:t>6</a:t>
            </a:fld>
            <a:endParaRPr lang="en-US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05300"/>
            <a:ext cx="1400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>
          <a:xfrm>
            <a:off x="5181600" y="2971800"/>
            <a:ext cx="3048000" cy="1219200"/>
          </a:xfrm>
          <a:prstGeom prst="wedgeRoundRectCallout">
            <a:avLst>
              <a:gd name="adj1" fmla="val 34332"/>
              <a:gd name="adj2" fmla="val 103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What kind of statements can generate “true” or “false” values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Boolean Expressions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i="1" dirty="0" err="1"/>
              <a:t>boolean</a:t>
            </a:r>
            <a:r>
              <a:rPr lang="en-US" sz="2800" i="1" dirty="0"/>
              <a:t> expression</a:t>
            </a:r>
            <a:r>
              <a:rPr lang="en-US" sz="2800" dirty="0"/>
              <a:t> is any variable or calculation that results in a </a:t>
            </a:r>
            <a:r>
              <a:rPr lang="en-US" sz="2800" i="1" dirty="0"/>
              <a:t>true</a:t>
            </a:r>
            <a:r>
              <a:rPr lang="en-US" sz="2800" dirty="0"/>
              <a:t> or </a:t>
            </a:r>
            <a:r>
              <a:rPr lang="en-US" sz="2800" i="1" dirty="0"/>
              <a:t>false</a:t>
            </a:r>
            <a:r>
              <a:rPr lang="en-US" sz="2800" dirty="0"/>
              <a:t> condition.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</a:rPr>
              <a:t>3-</a:t>
            </a:r>
            <a:fld id="{467BBEF6-053A-4DBB-92C7-D70409D74EBE}" type="slidenum">
              <a:rPr lang="en-US">
                <a:latin typeface="+mj-lt"/>
              </a:rPr>
              <a:pPr>
                <a:defRPr/>
              </a:pPr>
              <a:t>7</a:t>
            </a:fld>
            <a:endParaRPr lang="en-US">
              <a:latin typeface="+mj-lt"/>
            </a:endParaRPr>
          </a:p>
        </p:txBody>
      </p:sp>
      <p:graphicFrame>
        <p:nvGraphicFramePr>
          <p:cNvPr id="145446" name="Group 38"/>
          <p:cNvGraphicFramePr>
            <a:graphicFrameLocks noGrp="1"/>
          </p:cNvGraphicFramePr>
          <p:nvPr/>
        </p:nvGraphicFramePr>
        <p:xfrm>
          <a:off x="914400" y="2514600"/>
          <a:ext cx="7620000" cy="3566160"/>
        </p:xfrm>
        <a:graphic>
          <a:graphicData uri="http://schemas.openxmlformats.org/drawingml/2006/table">
            <a:tbl>
              <a:tblPr/>
              <a:tblGrid>
                <a:gridCol w="3463636"/>
                <a:gridCol w="4156364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 &gt;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x greater than 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 &lt;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x less than 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 &gt;=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x greater than or equal to 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 &lt;=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x less than or equal to 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 ==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x equal to 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 !=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 x not equal to 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582" y="3538251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054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6388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Autofit/>
          </a:bodyPr>
          <a:lstStyle/>
          <a:p>
            <a:r>
              <a:rPr lang="en-US" sz="4000" dirty="0"/>
              <a:t>if Statements and Boolean Expressions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double x = 10, y = 5, z = 10;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if </a:t>
            </a:r>
            <a:r>
              <a:rPr lang="en-US" sz="2400" dirty="0">
                <a:latin typeface="Courier New" pitchFamily="49" charset="0"/>
              </a:rPr>
              <a:t>(x &gt; y)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System.out.println</a:t>
            </a:r>
            <a:r>
              <a:rPr lang="en-US" sz="2000" dirty="0">
                <a:latin typeface="Courier New" pitchFamily="49" charset="0"/>
              </a:rPr>
              <a:t>("X is greater than 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dirty="0">
                <a:latin typeface="Courier New" pitchFamily="49" charset="0"/>
              </a:rPr>
              <a:t>);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if(x == </a:t>
            </a:r>
            <a:r>
              <a:rPr lang="en-US" sz="2400" dirty="0" smtClean="0">
                <a:latin typeface="Courier New" pitchFamily="49" charset="0"/>
              </a:rPr>
              <a:t>z)</a:t>
            </a:r>
            <a:endParaRPr lang="en-US" sz="2400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System.out.println</a:t>
            </a:r>
            <a:r>
              <a:rPr lang="en-US" sz="2000" dirty="0">
                <a:latin typeface="Courier New" pitchFamily="49" charset="0"/>
              </a:rPr>
              <a:t>("X is equal to Y");</a:t>
            </a:r>
            <a:br>
              <a:rPr lang="en-US" sz="2000" dirty="0">
                <a:latin typeface="Courier New" pitchFamily="49" charset="0"/>
              </a:rPr>
            </a:b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if(x != y</a:t>
            </a:r>
            <a:r>
              <a:rPr lang="en-US" sz="2400" dirty="0" smtClean="0">
                <a:latin typeface="Courier New" pitchFamily="49" charset="0"/>
              </a:rPr>
              <a:t>) {</a:t>
            </a:r>
            <a:endParaRPr lang="en-US" sz="2400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System.out.println</a:t>
            </a:r>
            <a:r>
              <a:rPr lang="en-US" sz="2000" dirty="0">
                <a:latin typeface="Courier New" pitchFamily="49" charset="0"/>
              </a:rPr>
              <a:t>("X is not equal to Y");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latin typeface="Courier New" pitchFamily="49" charset="0"/>
              </a:rPr>
              <a:t>x = y;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System.out.println</a:t>
            </a:r>
            <a:r>
              <a:rPr lang="en-US" sz="2000" dirty="0">
                <a:latin typeface="Courier New" pitchFamily="49" charset="0"/>
              </a:rPr>
              <a:t>("However, now it is.");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Courier New" pitchFamily="49" charset="0"/>
              </a:rPr>
              <a:t>boolean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</a:rPr>
              <a:t>isElegible</a:t>
            </a:r>
            <a:r>
              <a:rPr lang="en-US" sz="2400" dirty="0" smtClean="0">
                <a:latin typeface="Courier New" pitchFamily="49" charset="0"/>
              </a:rPr>
              <a:t> = age &gt; 16;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Courier New" pitchFamily="49" charset="0"/>
              </a:rPr>
              <a:t>if (</a:t>
            </a:r>
            <a:r>
              <a:rPr lang="en-US" sz="2400" dirty="0" err="1" smtClean="0">
                <a:latin typeface="Courier New" pitchFamily="49" charset="0"/>
              </a:rPr>
              <a:t>isElegible</a:t>
            </a:r>
            <a:r>
              <a:rPr lang="en-US" sz="2400" dirty="0" smtClean="0">
                <a:latin typeface="Courier New" pitchFamily="49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</a:rPr>
              <a:t>takeDriverLicenseTest</a:t>
            </a:r>
            <a:r>
              <a:rPr lang="en-US" sz="2400" dirty="0" smtClean="0">
                <a:latin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latin typeface="Courier New" pitchFamily="49" charset="0"/>
              </a:rPr>
              <a:t>}</a:t>
            </a:r>
            <a:endParaRPr lang="en-US" sz="24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3-</a:t>
            </a:r>
            <a:fld id="{821C3E73-AC23-426D-9ED3-0CAF6D5EE93E}" type="slidenum">
              <a:rPr lang="en-US">
                <a:latin typeface="+mj-lt"/>
              </a:rPr>
              <a:pPr>
                <a:defRPr/>
              </a:pPr>
              <a:t>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String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String name1 = “John”;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String name2 = “john”;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String name3 = “John”;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String name4 = “Mary”;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if(name1 == name3)  // #1 true or false?</a:t>
            </a:r>
            <a:endParaRPr lang="en-US" sz="2000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</a:rPr>
              <a:t>if(name1.equals(name3))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// #2 </a:t>
            </a:r>
            <a:r>
              <a:rPr lang="en-US" sz="2000" dirty="0">
                <a:latin typeface="Courier New" pitchFamily="49" charset="0"/>
              </a:rPr>
              <a:t>true or false?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</a:rPr>
              <a:t>if(name1.equals(name2))</a:t>
            </a:r>
            <a:r>
              <a:rPr lang="en-US" sz="2000" dirty="0">
                <a:latin typeface="Courier New" pitchFamily="49" charset="0"/>
              </a:rPr>
              <a:t> // </a:t>
            </a:r>
            <a:r>
              <a:rPr lang="en-US" sz="2000" dirty="0" smtClean="0">
                <a:latin typeface="Courier New" pitchFamily="49" charset="0"/>
              </a:rPr>
              <a:t>#3 true </a:t>
            </a:r>
            <a:r>
              <a:rPr lang="en-US" sz="2000" dirty="0">
                <a:latin typeface="Courier New" pitchFamily="49" charset="0"/>
              </a:rPr>
              <a:t>or false?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latin typeface="Courier New" pitchFamily="49" charset="0"/>
              </a:rPr>
              <a:t>if(name1.equalsIgnoreCase(name2) </a:t>
            </a:r>
            <a:r>
              <a:rPr lang="en-US" sz="1800" dirty="0">
                <a:latin typeface="Courier New" pitchFamily="49" charset="0"/>
              </a:rPr>
              <a:t>// </a:t>
            </a:r>
            <a:r>
              <a:rPr lang="en-US" sz="1800" dirty="0" smtClean="0">
                <a:latin typeface="Courier New" pitchFamily="49" charset="0"/>
              </a:rPr>
              <a:t>#4 true </a:t>
            </a:r>
            <a:r>
              <a:rPr lang="en-US" sz="1800" dirty="0">
                <a:latin typeface="Courier New" pitchFamily="49" charset="0"/>
              </a:rPr>
              <a:t>or false?</a:t>
            </a:r>
            <a:endParaRPr lang="en-US" sz="2000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name1.compareTo(name4)  // &lt;, ==, or &gt; 0 ?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name1.compareTo(name3)  // </a:t>
            </a:r>
            <a:r>
              <a:rPr lang="en-US" sz="2000" dirty="0">
                <a:latin typeface="Courier New" pitchFamily="49" charset="0"/>
              </a:rPr>
              <a:t>&lt;, ==, or &gt; 0 </a:t>
            </a:r>
            <a:r>
              <a:rPr lang="en-US" sz="2000" dirty="0" smtClean="0">
                <a:latin typeface="Courier New" pitchFamily="49" charset="0"/>
              </a:rPr>
              <a:t>?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name1.compareTo(name2)  // </a:t>
            </a:r>
            <a:r>
              <a:rPr lang="en-US" sz="2000" dirty="0">
                <a:latin typeface="Courier New" pitchFamily="49" charset="0"/>
              </a:rPr>
              <a:t>&lt;, ==, or &gt; 0 </a:t>
            </a:r>
            <a:r>
              <a:rPr lang="en-US" sz="2000" dirty="0" smtClean="0">
                <a:latin typeface="Courier New" pitchFamily="49" charset="0"/>
              </a:rPr>
              <a:t>?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name2.compareTo(name4)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// </a:t>
            </a:r>
            <a:r>
              <a:rPr lang="en-US" sz="2000" dirty="0">
                <a:latin typeface="Courier New" pitchFamily="49" charset="0"/>
              </a:rPr>
              <a:t>&lt;, ==, or &gt; 0 </a:t>
            </a:r>
            <a:r>
              <a:rPr lang="en-US" sz="2000" dirty="0" smtClean="0">
                <a:latin typeface="Courier New" pitchFamily="49" charset="0"/>
              </a:rPr>
              <a:t>?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How last statement could be changed if case sensitive is not an issue?</a:t>
            </a:r>
            <a:endParaRPr lang="en-US" sz="2000" dirty="0">
              <a:latin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11042</TotalTime>
  <Words>1383</Words>
  <Application>Microsoft Office PowerPoint</Application>
  <PresentationFormat>On-screen Show (4:3)</PresentationFormat>
  <Paragraphs>425</Paragraphs>
  <Slides>51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PowerPoint Presentation</vt:lpstr>
      <vt:lpstr>Chapter 3 Decision Structures</vt:lpstr>
      <vt:lpstr>Chapter 3 Presentation Outline</vt:lpstr>
      <vt:lpstr>The IF statement</vt:lpstr>
      <vt:lpstr>The IF statement</vt:lpstr>
      <vt:lpstr>The if Statement</vt:lpstr>
      <vt:lpstr>Boolean Expressions</vt:lpstr>
      <vt:lpstr>if Statements and Boolean Expressions</vt:lpstr>
      <vt:lpstr>String Comparison</vt:lpstr>
      <vt:lpstr>String is an Object, not a primitive variable!</vt:lpstr>
      <vt:lpstr>PowerPoint Presentation</vt:lpstr>
      <vt:lpstr>Comparing References instead of Values</vt:lpstr>
      <vt:lpstr>This was true for Strings until recently…</vt:lpstr>
      <vt:lpstr>Flowcharts</vt:lpstr>
      <vt:lpstr>Flowcharts</vt:lpstr>
      <vt:lpstr>The IF-ELSE statement</vt:lpstr>
      <vt:lpstr>if-else Statements</vt:lpstr>
      <vt:lpstr>if-else Statement Flowcharts</vt:lpstr>
      <vt:lpstr>Nested IF statements</vt:lpstr>
      <vt:lpstr>Nested if Statement Flowcharts</vt:lpstr>
      <vt:lpstr>Nested if Statements</vt:lpstr>
      <vt:lpstr>if-else-if Statements</vt:lpstr>
      <vt:lpstr>if-else-if Statements</vt:lpstr>
      <vt:lpstr>if-else-if Flowchart</vt:lpstr>
      <vt:lpstr>PowerPoint Presentation</vt:lpstr>
      <vt:lpstr>Coding Examples</vt:lpstr>
      <vt:lpstr>Logical Operators</vt:lpstr>
      <vt:lpstr>The AND Operator</vt:lpstr>
      <vt:lpstr>In what pair of conditions will Jenny will go to NY?</vt:lpstr>
      <vt:lpstr>PowerPoint Presentation</vt:lpstr>
      <vt:lpstr>The OR Operator</vt:lpstr>
      <vt:lpstr>The  NOT Operator</vt:lpstr>
      <vt:lpstr>Logical Operators</vt:lpstr>
      <vt:lpstr>The switch Statement</vt:lpstr>
      <vt:lpstr>The switch Statement</vt:lpstr>
      <vt:lpstr>PowerPoint Presentation</vt:lpstr>
      <vt:lpstr>Switch Examples</vt:lpstr>
      <vt:lpstr>Formatting the Output</vt:lpstr>
      <vt:lpstr>A common problem…</vt:lpstr>
      <vt:lpstr>The DecimalFormat Class</vt:lpstr>
      <vt:lpstr>Decimal Format</vt:lpstr>
      <vt:lpstr>The printf method</vt:lpstr>
      <vt:lpstr>The printf Method</vt:lpstr>
      <vt:lpstr>The printf Method</vt:lpstr>
      <vt:lpstr>The printf Method</vt:lpstr>
      <vt:lpstr>The printf Method</vt:lpstr>
      <vt:lpstr>The printf Method</vt:lpstr>
      <vt:lpstr>The printf Method</vt:lpstr>
      <vt:lpstr>The printf Method</vt:lpstr>
      <vt:lpstr>That’s the End of Chapter 3</vt:lpstr>
      <vt:lpstr>Any Questions?</vt:lpstr>
    </vt:vector>
  </TitlesOfParts>
  <Company>Westinghouse Electric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ferreipb</dc:creator>
  <cp:lastModifiedBy>ferreipb</cp:lastModifiedBy>
  <cp:revision>206</cp:revision>
  <cp:lastPrinted>2017-12-07T13:40:25Z</cp:lastPrinted>
  <dcterms:created xsi:type="dcterms:W3CDTF">2013-07-06T22:37:30Z</dcterms:created>
  <dcterms:modified xsi:type="dcterms:W3CDTF">2017-12-07T20:22:29Z</dcterms:modified>
</cp:coreProperties>
</file>